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387" r:id="rId2"/>
    <p:sldId id="259" r:id="rId3"/>
    <p:sldId id="381" r:id="rId4"/>
    <p:sldId id="380" r:id="rId5"/>
    <p:sldId id="382" r:id="rId6"/>
    <p:sldId id="383" r:id="rId7"/>
    <p:sldId id="353" r:id="rId8"/>
    <p:sldId id="384" r:id="rId9"/>
    <p:sldId id="362" r:id="rId10"/>
    <p:sldId id="385" r:id="rId11"/>
    <p:sldId id="376" r:id="rId12"/>
    <p:sldId id="358" r:id="rId13"/>
    <p:sldId id="359" r:id="rId14"/>
    <p:sldId id="388" r:id="rId15"/>
    <p:sldId id="356" r:id="rId16"/>
    <p:sldId id="389" r:id="rId17"/>
    <p:sldId id="390" r:id="rId18"/>
    <p:sldId id="391" r:id="rId19"/>
    <p:sldId id="392" r:id="rId20"/>
    <p:sldId id="379" r:id="rId21"/>
    <p:sldId id="357" r:id="rId22"/>
    <p:sldId id="386" r:id="rId23"/>
    <p:sldId id="261" r:id="rId24"/>
    <p:sldId id="363" r:id="rId25"/>
    <p:sldId id="393" r:id="rId26"/>
    <p:sldId id="396" r:id="rId27"/>
    <p:sldId id="364" r:id="rId28"/>
    <p:sldId id="394" r:id="rId29"/>
    <p:sldId id="367" r:id="rId30"/>
    <p:sldId id="365" r:id="rId31"/>
    <p:sldId id="366" r:id="rId32"/>
    <p:sldId id="372" r:id="rId33"/>
    <p:sldId id="395" r:id="rId34"/>
    <p:sldId id="407" r:id="rId35"/>
    <p:sldId id="373" r:id="rId36"/>
    <p:sldId id="368" r:id="rId37"/>
    <p:sldId id="374" r:id="rId38"/>
    <p:sldId id="378" r:id="rId39"/>
    <p:sldId id="377" r:id="rId40"/>
    <p:sldId id="398" r:id="rId41"/>
    <p:sldId id="399" r:id="rId42"/>
    <p:sldId id="400" r:id="rId43"/>
    <p:sldId id="401" r:id="rId44"/>
    <p:sldId id="375" r:id="rId45"/>
    <p:sldId id="397" r:id="rId46"/>
    <p:sldId id="402" r:id="rId47"/>
    <p:sldId id="403" r:id="rId48"/>
    <p:sldId id="408" r:id="rId49"/>
    <p:sldId id="409" r:id="rId50"/>
    <p:sldId id="410" r:id="rId51"/>
    <p:sldId id="411" r:id="rId52"/>
    <p:sldId id="412" r:id="rId53"/>
    <p:sldId id="371" r:id="rId54"/>
    <p:sldId id="355" r:id="rId55"/>
    <p:sldId id="404" r:id="rId56"/>
    <p:sldId id="405" r:id="rId57"/>
    <p:sldId id="406" r:id="rId58"/>
    <p:sldId id="413" r:id="rId59"/>
    <p:sldId id="414" r:id="rId60"/>
    <p:sldId id="415" r:id="rId61"/>
    <p:sldId id="416" r:id="rId62"/>
    <p:sldId id="417" r:id="rId63"/>
    <p:sldId id="354" r:id="rId64"/>
    <p:sldId id="418"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E6A4"/>
    <a:srgbClr val="00ACDC"/>
    <a:srgbClr val="00A650"/>
    <a:srgbClr val="B8B8B8"/>
    <a:srgbClr val="FFFFFF"/>
    <a:srgbClr val="636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130" autoAdjust="0"/>
  </p:normalViewPr>
  <p:slideViewPr>
    <p:cSldViewPr>
      <p:cViewPr varScale="1">
        <p:scale>
          <a:sx n="106" d="100"/>
          <a:sy n="106" d="100"/>
        </p:scale>
        <p:origin x="1608"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EF61E-FAFC-4FB4-B79B-74006E684774}" type="datetimeFigureOut">
              <a:rPr lang="de-AT" smtClean="0"/>
              <a:t>09.11.2014</a:t>
            </a:fld>
            <a:endParaRPr lang="de-AT"/>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A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3A073-D8C2-4133-A67E-A828A6A31404}" type="slidenum">
              <a:rPr lang="de-AT" smtClean="0"/>
              <a:t>‹#›</a:t>
            </a:fld>
            <a:endParaRPr lang="de-AT"/>
          </a:p>
        </p:txBody>
      </p:sp>
    </p:spTree>
    <p:extLst>
      <p:ext uri="{BB962C8B-B14F-4D97-AF65-F5344CB8AC3E}">
        <p14:creationId xmlns:p14="http://schemas.microsoft.com/office/powerpoint/2010/main" val="2842413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t>1</a:t>
            </a:fld>
            <a:endParaRPr lang="de-AT"/>
          </a:p>
        </p:txBody>
      </p:sp>
    </p:spTree>
    <p:extLst>
      <p:ext uri="{BB962C8B-B14F-4D97-AF65-F5344CB8AC3E}">
        <p14:creationId xmlns:p14="http://schemas.microsoft.com/office/powerpoint/2010/main" val="434845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first question you should ask yourself is: what exactly are you designing? when</a:t>
            </a:r>
            <a:r>
              <a:rPr lang="de-DE" baseline="0"/>
              <a:t> it comes to visualization, there‘s a couple of patterns. you might design a data exploration/analysis tool, very classical. imagine something like Tableau or Gephi. the exploration is usually open-ended and it‘s not clear beforehand what exactly people are looking for or might find. so interaction is very important.</a:t>
            </a:r>
          </a:p>
          <a:p>
            <a:r>
              <a:rPr lang="de-DE"/>
              <a:t>second option is a data presentation tool. examples</a:t>
            </a:r>
            <a:r>
              <a:rPr lang="de-DE" baseline="0"/>
              <a:t> are the interactives from the new york times website. in this scenario, you‘re already aware of the insights in the dataset and you want to make your audience aware of them. usually you let your audience explore the vis through interaction, but it‘s much more guided than in the previous scenario. your audience is basically just tagging along.</a:t>
            </a:r>
            <a:endParaRPr lang="de-DE"/>
          </a:p>
          <a:p>
            <a:r>
              <a:rPr lang="de-DE"/>
              <a:t>last case is special – more about showing</a:t>
            </a:r>
            <a:r>
              <a:rPr lang="de-DE" baseline="0"/>
              <a:t> the technique than the data. vis itself becomes focus of attention, no longer a tool.</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12</a:t>
            </a:fld>
            <a:endParaRPr lang="de-AT"/>
          </a:p>
        </p:txBody>
      </p:sp>
    </p:spTree>
    <p:extLst>
      <p:ext uri="{BB962C8B-B14F-4D97-AF65-F5344CB8AC3E}">
        <p14:creationId xmlns:p14="http://schemas.microsoft.com/office/powerpoint/2010/main" val="4055563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once you know what you‘re designing, think</a:t>
            </a:r>
            <a:r>
              <a:rPr lang="de-DE" baseline="0"/>
              <a:t> about what you‘re designing FOR, i.e., in which context your design should work. most important aspect is the audience, of course. are you designing for researchers or analysts who are aware of the subject matter and kind of know what they are doing anyway? maybe they‘re even visualization experts? or are you designing for the general public, for example by building a web-based visualization that can be accessed from everywhere? by the way, if you‘re interested in web-based visualization, don‘t miss my other tutorial tomorrow afternoon – ‚everything except the chart‘!</a:t>
            </a:r>
          </a:p>
          <a:p>
            <a:endParaRPr lang="de-DE" baseline="0"/>
          </a:p>
          <a:p>
            <a:r>
              <a:rPr lang="de-DE" baseline="0"/>
              <a:t>second question is your target platform: maybe you‘re building a research prototype that only runs on desktop computers (and maybe even the ones that you control, for example for a study), so you have pretty tight control over your platform. you can also build visualizations for more experimental platforms, such as interactive tables and walls or virtual reality headsets. finally, there‘s also mobile, which gives you a completely new set of constraints (we‘ll talk about that later in more detail)). maybe you‘re even developing for the web, so you can‘t really be sure what type of computer, tablet or phone your users are using to access your visualization.</a:t>
            </a:r>
          </a:p>
          <a:p>
            <a:endParaRPr lang="de-DE" baseline="0"/>
          </a:p>
          <a:p>
            <a:r>
              <a:rPr lang="de-DE" baseline="0"/>
              <a:t>finally, a crucial question is the dataset. the underlying data makes or breaks a visualization. some visualization techniques work great with certain forms of data but completely fail with others. so, do you have a fixed dataset where you know the insights (as in the data presentation case from before), or maybe a fixed dataset that people are supposed to explore using your vis? or maybe even real-time data that changes depending on the time your visualization is used?</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13</a:t>
            </a:fld>
            <a:endParaRPr lang="de-AT"/>
          </a:p>
        </p:txBody>
      </p:sp>
    </p:spTree>
    <p:extLst>
      <p:ext uri="{BB962C8B-B14F-4D97-AF65-F5344CB8AC3E}">
        <p14:creationId xmlns:p14="http://schemas.microsoft.com/office/powerpoint/2010/main" val="892829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so, what do we ask all these questions for? what</a:t>
            </a:r>
            <a:r>
              <a:rPr lang="de-DE" baseline="0"/>
              <a:t> we want to identify are our users‘ tasks that they try to perform using your visualization.</a:t>
            </a:r>
          </a:p>
          <a:p>
            <a:r>
              <a:rPr lang="de-DE" baseline="0"/>
              <a:t>and those goals can be completely different, depending on audience, platform, type of vis and so on. note that i‘m now talking about overarching, global goals, not specific tasks such as overview, filter, etc.</a:t>
            </a:r>
          </a:p>
          <a:p>
            <a:r>
              <a:rPr lang="de-DE" baseline="0"/>
              <a:t>we can distinguish between three of these goals, that give you an idea of the complexity required in the visualization and interaction. this complexity increases from bottom to top, but at the same time, the expressivity of the visualization also increases. your in-depth-analysis tool lets you find much more interesting patterns in your data, than your (possibly mobile) quick lookup tool.</a:t>
            </a:r>
          </a:p>
          <a:p>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14</a:t>
            </a:fld>
            <a:endParaRPr lang="de-AT"/>
          </a:p>
        </p:txBody>
      </p:sp>
    </p:spTree>
    <p:extLst>
      <p:ext uri="{BB962C8B-B14F-4D97-AF65-F5344CB8AC3E}">
        <p14:creationId xmlns:p14="http://schemas.microsoft.com/office/powerpoint/2010/main" val="3425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based on these goals, you can start creating</a:t>
            </a:r>
            <a:r>
              <a:rPr lang="de-DE" baseline="0"/>
              <a:t> your actual visualizations. this is a process that some people call ‚data presentation architecture‘, meaning: prioritizing the various aspects of your data and how you would display them. think back to the goals: if you have, for example, a quick mobile lookup tool you want to make sure that the relevant information is visible right after starting the visualization. say, the tool is for displaying a train map, then you should prioritize the user‘s current position and the way to their destination.</a:t>
            </a:r>
          </a:p>
          <a:p>
            <a:endParaRPr lang="de-DE" baseline="0"/>
          </a:p>
          <a:p>
            <a:r>
              <a:rPr lang="de-DE" baseline="0"/>
              <a:t>usually, you want to start from static visualizations based on this priorization and create them relying on your visual variables. these visualizations should already show as much of the info as possible. you can then use interaction to infuse your visualizations with more information in a classical details-on-demand fashion.</a:t>
            </a:r>
          </a:p>
          <a:p>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15</a:t>
            </a:fld>
            <a:endParaRPr lang="de-AT"/>
          </a:p>
        </p:txBody>
      </p:sp>
    </p:spTree>
    <p:extLst>
      <p:ext uri="{BB962C8B-B14F-4D97-AF65-F5344CB8AC3E}">
        <p14:creationId xmlns:p14="http://schemas.microsoft.com/office/powerpoint/2010/main" val="397783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to</a:t>
            </a:r>
            <a:r>
              <a:rPr lang="de-DE" baseline="0"/>
              <a:t> design the visualizations themselves, having a concept of how aspects of it are perceived is very helpful. jacques bertin originated this concept of visual variables, separating the various visual attributes along a hierarchy of importance. i won‘t go into details here, since most of you probably know this concept, so just a quick overview: bertin separated visual information into points, lines and areas and categorized them along: position, size, brightness, texture, color, orientation and shape. the further up a variable stands, the easier and more reliably it is to perceive.</a:t>
            </a:r>
          </a:p>
          <a:p>
            <a:r>
              <a:rPr lang="de-DE" baseline="0"/>
              <a:t>so, these variables should coincide with your prioritization from before, mapping the most important aspects to position, less important ones to shape and so on (of course, that always depends on what your visualization actually displays and if a variable actually exists).</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16</a:t>
            </a:fld>
            <a:endParaRPr lang="de-AT"/>
          </a:p>
        </p:txBody>
      </p:sp>
    </p:spTree>
    <p:extLst>
      <p:ext uri="{BB962C8B-B14F-4D97-AF65-F5344CB8AC3E}">
        <p14:creationId xmlns:p14="http://schemas.microsoft.com/office/powerpoint/2010/main" val="412449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using this prioritization and visual variables then leads to some type of</a:t>
            </a:r>
            <a:r>
              <a:rPr lang="de-DE" baseline="0"/>
              <a:t> visual encoding, depending on your chart etc. </a:t>
            </a:r>
          </a:p>
          <a:p>
            <a:r>
              <a:rPr lang="de-DE" baseline="0"/>
              <a:t>every visualization designer knows the point in their process when they‘ve decided on a visual encoding, did some prototyping maybe in tableau or even in code, and see the actual data in their actual visualization for the first. and this is usually also the point where you have to decide on a new technique or at least tweak your existing one for the first time, since data-infused visualizations always look different from the original sketches! so the visual encoding is an iterative process, where you have to constantly check if your data fits your visualization.</a:t>
            </a:r>
          </a:p>
          <a:p>
            <a:endParaRPr lang="de-DE" baseline="0"/>
          </a:p>
          <a:p>
            <a:r>
              <a:rPr lang="de-DE" baseline="0"/>
              <a:t>visual encoding can also be intertwined with the interaction design. some visualizations don‘t make much sense without a corresponding interaction, for example, when you‘re displaying no labels on your bubble chart or scatterplot due to space constraints and show them interactively or if some initial interaction is required to select a specific view out of a couple of options (this is the case in excel or tableau, for example, where you‘re initially getting a simple spreadsheet and have to select a visualization technique before actually getting to see anything).</a:t>
            </a:r>
          </a:p>
        </p:txBody>
      </p:sp>
      <p:sp>
        <p:nvSpPr>
          <p:cNvPr id="4" name="Foliennummernplatzhalter 3"/>
          <p:cNvSpPr>
            <a:spLocks noGrp="1"/>
          </p:cNvSpPr>
          <p:nvPr>
            <p:ph type="sldNum" sz="quarter" idx="10"/>
          </p:nvPr>
        </p:nvSpPr>
        <p:spPr/>
        <p:txBody>
          <a:bodyPr/>
          <a:lstStyle/>
          <a:p>
            <a:fld id="{3EF3A073-D8C2-4133-A67E-A828A6A31404}" type="slidenum">
              <a:rPr lang="de-AT" smtClean="0"/>
              <a:t>17</a:t>
            </a:fld>
            <a:endParaRPr lang="de-AT"/>
          </a:p>
        </p:txBody>
      </p:sp>
    </p:spTree>
    <p:extLst>
      <p:ext uri="{BB962C8B-B14F-4D97-AF65-F5344CB8AC3E}">
        <p14:creationId xmlns:p14="http://schemas.microsoft.com/office/powerpoint/2010/main" val="3850807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then, finally, we arrive at the interaction. as i said, sometimes</a:t>
            </a:r>
            <a:r>
              <a:rPr lang="de-DE" baseline="0"/>
              <a:t> interaction design coincides with the visualization design, if a visualization technique doesn‘t make much sense without the corresponding interaction. these interactions are based on the goals (again) and the interaction context, for example, the platform that people are using the visualization on.</a:t>
            </a:r>
          </a:p>
          <a:p>
            <a:r>
              <a:rPr lang="de-DE" baseline="0"/>
              <a:t>here it‘s also important to rely on learned interactions. for example: if you have a scatterplot and people want to access additional information about a point in the visualization, they will probably try to hover above it using the mouse first. so, don‘t try to be clever and do something unexpected there. if you‘re relying on an existing visualization technique, also rely on the learned interactions that come with it. otherwise, you will only confuse and frustrate people. </a:t>
            </a:r>
          </a:p>
          <a:p>
            <a:r>
              <a:rPr lang="de-DE" baseline="0"/>
              <a:t>if you‘re using a completely novel visualization technique, you can of course come up with whatever interaction you like. this also goes for an existing visualization technique on a novel platform. still, try to rely on learned interaction from the corresponding platform. say you build scatterplots for smartphones: you probably all know the two-finger-pinching-gesture. this is a learned interaction for the platform. so, people will try to use that on your visualization to enlarge it. let them.</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18</a:t>
            </a:fld>
            <a:endParaRPr lang="de-AT"/>
          </a:p>
        </p:txBody>
      </p:sp>
    </p:spTree>
    <p:extLst>
      <p:ext uri="{BB962C8B-B14F-4D97-AF65-F5344CB8AC3E}">
        <p14:creationId xmlns:p14="http://schemas.microsoft.com/office/powerpoint/2010/main" val="4225558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here‘s an example for</a:t>
            </a:r>
            <a:r>
              <a:rPr lang="de-DE" baseline="0"/>
              <a:t> putting an existing visualization technique on a new platform. touchwave ...</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19</a:t>
            </a:fld>
            <a:endParaRPr lang="de-AT"/>
          </a:p>
        </p:txBody>
      </p:sp>
    </p:spTree>
    <p:extLst>
      <p:ext uri="{BB962C8B-B14F-4D97-AF65-F5344CB8AC3E}">
        <p14:creationId xmlns:p14="http://schemas.microsoft.com/office/powerpoint/2010/main" val="1596796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finally, when you‘re thinking about the actual interaction, again, think back</a:t>
            </a:r>
            <a:r>
              <a:rPr lang="de-DE" baseline="0"/>
              <a:t> to the models from the first part of the tutorial, but a rough organization: high-level stuff (navigation), medium-interaction (filtering/searching/highlighting) or low-level, quick interactions (microinteractions)</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20</a:t>
            </a:fld>
            <a:endParaRPr lang="de-AT"/>
          </a:p>
        </p:txBody>
      </p:sp>
    </p:spTree>
    <p:extLst>
      <p:ext uri="{BB962C8B-B14F-4D97-AF65-F5344CB8AC3E}">
        <p14:creationId xmlns:p14="http://schemas.microsoft.com/office/powerpoint/2010/main" val="2679183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conceptual</a:t>
            </a:r>
            <a:r>
              <a:rPr lang="de-DE" baseline="0"/>
              <a:t> overview of the datavis design process. the goal informs the actual process, that‘s cyclical...</a:t>
            </a:r>
          </a:p>
          <a:p>
            <a:endParaRPr lang="de-DE"/>
          </a:p>
          <a:p>
            <a:r>
              <a:rPr lang="de-DE"/>
              <a:t>task (in this case: audience, context, etc) is informing</a:t>
            </a:r>
            <a:r>
              <a:rPr lang="de-DE" baseline="0"/>
              <a:t> the cycle of DPA that leads to representation and available interaction. </a:t>
            </a:r>
          </a:p>
          <a:p>
            <a:endParaRPr lang="de-DE" baseline="0"/>
          </a:p>
          <a:p>
            <a:r>
              <a:rPr lang="de-DE" baseline="0"/>
              <a:t>we‘ll talk about metaphor in a bit.</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21</a:t>
            </a:fld>
            <a:endParaRPr lang="de-AT"/>
          </a:p>
        </p:txBody>
      </p:sp>
    </p:spTree>
    <p:extLst>
      <p:ext uri="{BB962C8B-B14F-4D97-AF65-F5344CB8AC3E}">
        <p14:creationId xmlns:p14="http://schemas.microsoft.com/office/powerpoint/2010/main" val="62048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we’ve arrived at the last part of the tutorial: interaction</a:t>
            </a:r>
            <a:r>
              <a:rPr lang="en-US" sz="1200" kern="1200" baseline="0" dirty="0" smtClean="0">
                <a:solidFill>
                  <a:schemeClr val="tx1"/>
                </a:solidFill>
                <a:latin typeface="+mn-lt"/>
                <a:ea typeface="+mn-ea"/>
                <a:cs typeface="+mn-cs"/>
              </a:rPr>
              <a:t> metaphors and guidelines. this is the overarching glue that ties everything together, the human-computer-system that encorporates both users and machines.</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3</a:t>
            </a:fld>
            <a:endParaRPr lang="de-AT"/>
          </a:p>
        </p:txBody>
      </p:sp>
    </p:spTree>
    <p:extLst>
      <p:ext uri="{BB962C8B-B14F-4D97-AF65-F5344CB8AC3E}">
        <p14:creationId xmlns:p14="http://schemas.microsoft.com/office/powerpoint/2010/main" val="124349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first:</a:t>
            </a:r>
            <a:r>
              <a:rPr lang="de-DE" baseline="0"/>
              <a:t> as with every craft, there‘s a long long list of heuristics for interaction design...</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22</a:t>
            </a:fld>
            <a:endParaRPr lang="de-AT"/>
          </a:p>
        </p:txBody>
      </p:sp>
    </p:spTree>
    <p:extLst>
      <p:ext uri="{BB962C8B-B14F-4D97-AF65-F5344CB8AC3E}">
        <p14:creationId xmlns:p14="http://schemas.microsoft.com/office/powerpoint/2010/main" val="3102563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800" dirty="0" smtClean="0"/>
          </a:p>
          <a:p>
            <a:pPr marL="457200" indent="-457200">
              <a:buFont typeface="Arial" panose="020B0604020202020204" pitchFamily="34" charset="0"/>
              <a:buChar char="•"/>
            </a:pPr>
            <a:r>
              <a:rPr lang="en-US" dirty="0" err="1"/>
              <a:t>Fitts</a:t>
            </a:r>
            <a:r>
              <a:rPr lang="en-US" dirty="0"/>
              <a:t>’ </a:t>
            </a:r>
            <a:r>
              <a:rPr lang="en-US" dirty="0" smtClean="0"/>
              <a:t>Law (Paul </a:t>
            </a:r>
            <a:r>
              <a:rPr lang="en-US" dirty="0" err="1" smtClean="0"/>
              <a:t>Fitts</a:t>
            </a:r>
            <a:r>
              <a:rPr lang="en-US" dirty="0"/>
              <a:t> 1954) - </a:t>
            </a:r>
            <a:r>
              <a:rPr lang="en-US" dirty="0" smtClean="0"/>
              <a:t>The </a:t>
            </a:r>
            <a:r>
              <a:rPr lang="en-US" dirty="0"/>
              <a:t>larger the target, the faster it can </a:t>
            </a:r>
            <a:r>
              <a:rPr lang="en-US" dirty="0" smtClean="0"/>
              <a:t>be pointed </a:t>
            </a:r>
            <a:r>
              <a:rPr lang="en-US" dirty="0"/>
              <a:t>to. Likewise, the closer the target, the faster it can be pointed to</a:t>
            </a:r>
            <a:r>
              <a:rPr lang="en-US" dirty="0" smtClean="0"/>
              <a:t>.</a:t>
            </a:r>
          </a:p>
          <a:p>
            <a:pPr marL="457200" indent="-457200">
              <a:buFont typeface="Arial" panose="020B0604020202020204" pitchFamily="34" charset="0"/>
              <a:buChar char="•"/>
            </a:pPr>
            <a:r>
              <a:rPr lang="de-DE" dirty="0" smtClean="0"/>
              <a:t>Hick</a:t>
            </a:r>
            <a:r>
              <a:rPr lang="en-US" dirty="0" smtClean="0"/>
              <a:t>’</a:t>
            </a:r>
            <a:r>
              <a:rPr lang="de-DE" dirty="0" smtClean="0"/>
              <a:t>s Law (William Edmund Hick 1952) - </a:t>
            </a:r>
            <a:r>
              <a:rPr lang="en-US" dirty="0" smtClean="0"/>
              <a:t>The </a:t>
            </a:r>
            <a:r>
              <a:rPr lang="en-US" dirty="0"/>
              <a:t>time it takes for users </a:t>
            </a:r>
            <a:r>
              <a:rPr lang="en-US" dirty="0" smtClean="0"/>
              <a:t>to make </a:t>
            </a:r>
            <a:r>
              <a:rPr lang="en-US" dirty="0"/>
              <a:t>decisions is determined by the number of possible choices they have</a:t>
            </a:r>
            <a:r>
              <a:rPr lang="en-US" dirty="0" smtClean="0"/>
              <a:t>.</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Teslers</a:t>
            </a:r>
            <a:r>
              <a:rPr lang="en-US" dirty="0" smtClean="0"/>
              <a:t>’</a:t>
            </a:r>
            <a:r>
              <a:rPr lang="de-DE" dirty="0" smtClean="0"/>
              <a:t> Law (Larry </a:t>
            </a:r>
            <a:r>
              <a:rPr lang="de-DE" dirty="0" err="1" smtClean="0"/>
              <a:t>Tesler</a:t>
            </a:r>
            <a:r>
              <a:rPr lang="de-DE" dirty="0" smtClean="0"/>
              <a:t> 1984) - </a:t>
            </a:r>
            <a:r>
              <a:rPr lang="en-US" dirty="0" smtClean="0"/>
              <a:t>Some </a:t>
            </a:r>
            <a:r>
              <a:rPr lang="en-US" dirty="0"/>
              <a:t>complexity is inherent to every </a:t>
            </a:r>
            <a:r>
              <a:rPr lang="en-US" dirty="0" smtClean="0"/>
              <a:t>process. There </a:t>
            </a:r>
            <a:r>
              <a:rPr lang="en-US" dirty="0"/>
              <a:t>is a point beyond which you can’t simplify a process any further</a:t>
            </a:r>
            <a:r>
              <a:rPr lang="en-US"/>
              <a:t>; </a:t>
            </a:r>
            <a:r>
              <a:rPr lang="en-US" smtClean="0"/>
              <a:t>you can </a:t>
            </a:r>
            <a:r>
              <a:rPr lang="en-US" dirty="0"/>
              <a:t>only move the inherent complexity from one place to another.</a:t>
            </a:r>
            <a:endParaRPr lang="en-US" dirty="0" smtClean="0"/>
          </a:p>
          <a:p>
            <a:pPr marL="457200" indent="-457200">
              <a:buFont typeface="Arial" panose="020B0604020202020204" pitchFamily="34" charset="0"/>
              <a:buChar char="•"/>
            </a:pPr>
            <a:endParaRPr lang="en-US" dirty="0" smtClean="0"/>
          </a:p>
          <a:p>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23</a:t>
            </a:fld>
            <a:endParaRPr lang="de-AT"/>
          </a:p>
        </p:txBody>
      </p:sp>
    </p:spTree>
    <p:extLst>
      <p:ext uri="{BB962C8B-B14F-4D97-AF65-F5344CB8AC3E}">
        <p14:creationId xmlns:p14="http://schemas.microsoft.com/office/powerpoint/2010/main" val="213740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24</a:t>
            </a:fld>
            <a:endParaRPr lang="de-AT"/>
          </a:p>
        </p:txBody>
      </p:sp>
    </p:spTree>
    <p:extLst>
      <p:ext uri="{BB962C8B-B14F-4D97-AF65-F5344CB8AC3E}">
        <p14:creationId xmlns:p14="http://schemas.microsoft.com/office/powerpoint/2010/main" val="308440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just a brief overview ...</a:t>
            </a:r>
            <a:r>
              <a:rPr lang="de-DE" baseline="0"/>
              <a:t> </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25</a:t>
            </a:fld>
            <a:endParaRPr lang="de-AT"/>
          </a:p>
        </p:txBody>
      </p:sp>
    </p:spTree>
    <p:extLst>
      <p:ext uri="{BB962C8B-B14F-4D97-AF65-F5344CB8AC3E}">
        <p14:creationId xmlns:p14="http://schemas.microsoft.com/office/powerpoint/2010/main" val="381375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something more specific</a:t>
            </a:r>
            <a:r>
              <a:rPr lang="de-DE" baseline="0"/>
              <a:t> about visualization: fluid interaction</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26</a:t>
            </a:fld>
            <a:endParaRPr lang="de-AT"/>
          </a:p>
        </p:txBody>
      </p:sp>
    </p:spTree>
    <p:extLst>
      <p:ext uri="{BB962C8B-B14F-4D97-AF65-F5344CB8AC3E}">
        <p14:creationId xmlns:p14="http://schemas.microsoft.com/office/powerpoint/2010/main" val="193809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sometimes heuristics read a bit like</a:t>
            </a:r>
            <a:r>
              <a:rPr lang="de-DE" baseline="0"/>
              <a:t> these things...</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27</a:t>
            </a:fld>
            <a:endParaRPr lang="de-AT"/>
          </a:p>
        </p:txBody>
      </p:sp>
    </p:spTree>
    <p:extLst>
      <p:ext uri="{BB962C8B-B14F-4D97-AF65-F5344CB8AC3E}">
        <p14:creationId xmlns:p14="http://schemas.microsoft.com/office/powerpoint/2010/main" val="48823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what‘s more useful are metaphors</a:t>
            </a:r>
          </a:p>
        </p:txBody>
      </p:sp>
      <p:sp>
        <p:nvSpPr>
          <p:cNvPr id="4" name="Foliennummernplatzhalter 3"/>
          <p:cNvSpPr>
            <a:spLocks noGrp="1"/>
          </p:cNvSpPr>
          <p:nvPr>
            <p:ph type="sldNum" sz="quarter" idx="10"/>
          </p:nvPr>
        </p:nvSpPr>
        <p:spPr/>
        <p:txBody>
          <a:bodyPr/>
          <a:lstStyle/>
          <a:p>
            <a:fld id="{3EF3A073-D8C2-4133-A67E-A828A6A31404}" type="slidenum">
              <a:rPr lang="de-AT" smtClean="0"/>
              <a:t>29</a:t>
            </a:fld>
            <a:endParaRPr lang="de-AT"/>
          </a:p>
        </p:txBody>
      </p:sp>
    </p:spTree>
    <p:extLst>
      <p:ext uri="{BB962C8B-B14F-4D97-AF65-F5344CB8AC3E}">
        <p14:creationId xmlns:p14="http://schemas.microsoft.com/office/powerpoint/2010/main" val="2713138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what‘s a metaphor?</a:t>
            </a:r>
          </a:p>
        </p:txBody>
      </p:sp>
      <p:sp>
        <p:nvSpPr>
          <p:cNvPr id="4" name="Foliennummernplatzhalter 3"/>
          <p:cNvSpPr>
            <a:spLocks noGrp="1"/>
          </p:cNvSpPr>
          <p:nvPr>
            <p:ph type="sldNum" sz="quarter" idx="10"/>
          </p:nvPr>
        </p:nvSpPr>
        <p:spPr/>
        <p:txBody>
          <a:bodyPr/>
          <a:lstStyle/>
          <a:p>
            <a:fld id="{3EF3A073-D8C2-4133-A67E-A828A6A31404}" type="slidenum">
              <a:rPr lang="de-AT" smtClean="0"/>
              <a:t>30</a:t>
            </a:fld>
            <a:endParaRPr lang="de-AT"/>
          </a:p>
        </p:txBody>
      </p:sp>
    </p:spTree>
    <p:extLst>
      <p:ext uri="{BB962C8B-B14F-4D97-AF65-F5344CB8AC3E}">
        <p14:creationId xmlns:p14="http://schemas.microsoft.com/office/powerpoint/2010/main" val="1940052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probably</a:t>
            </a:r>
            <a:r>
              <a:rPr lang="de-DE" baseline="0"/>
              <a:t> the most well-known example of a metaphor</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32</a:t>
            </a:fld>
            <a:endParaRPr lang="de-AT"/>
          </a:p>
        </p:txBody>
      </p:sp>
    </p:spTree>
    <p:extLst>
      <p:ext uri="{BB962C8B-B14F-4D97-AF65-F5344CB8AC3E}">
        <p14:creationId xmlns:p14="http://schemas.microsoft.com/office/powerpoint/2010/main" val="1504647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metaphors</a:t>
            </a:r>
            <a:r>
              <a:rPr lang="de-DE" baseline="0"/>
              <a:t> can also go wrong...</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34</a:t>
            </a:fld>
            <a:endParaRPr lang="de-AT"/>
          </a:p>
        </p:txBody>
      </p:sp>
    </p:spTree>
    <p:extLst>
      <p:ext uri="{BB962C8B-B14F-4D97-AF65-F5344CB8AC3E}">
        <p14:creationId xmlns:p14="http://schemas.microsoft.com/office/powerpoint/2010/main" val="1082919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repetion from before – we’ve heard how we can classify the human-side of the interaction along the hierarchy</a:t>
            </a:r>
            <a:r>
              <a:rPr lang="en-US" sz="1200" kern="1200" baseline="0" dirty="0" smtClean="0">
                <a:solidFill>
                  <a:schemeClr val="tx1"/>
                </a:solidFill>
                <a:latin typeface="+mn-lt"/>
                <a:ea typeface="+mn-ea"/>
                <a:cs typeface="+mn-cs"/>
              </a:rPr>
              <a:t> of 6W, why, what, how and so on. these aspects come in two flavors, the direct interaction between the human and the machine and the context of the interaction. when creating interactive visualizations, the designer has quite a job ahead of 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pPr/>
              <a:t>4</a:t>
            </a:fld>
            <a:endParaRPr lang="de-AT"/>
          </a:p>
        </p:txBody>
      </p:sp>
    </p:spTree>
    <p:extLst>
      <p:ext uri="{BB962C8B-B14F-4D97-AF65-F5344CB8AC3E}">
        <p14:creationId xmlns:p14="http://schemas.microsoft.com/office/powerpoint/2010/main" val="2169501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now, how does the concept of metaphors work in visualization?</a:t>
            </a:r>
            <a:r>
              <a:rPr lang="de-DE" baseline="0"/>
              <a:t> visualizations are pretty abstract things, how would we map existing stuff to them?</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35</a:t>
            </a:fld>
            <a:endParaRPr lang="de-AT"/>
          </a:p>
        </p:txBody>
      </p:sp>
    </p:spTree>
    <p:extLst>
      <p:ext uri="{BB962C8B-B14F-4D97-AF65-F5344CB8AC3E}">
        <p14:creationId xmlns:p14="http://schemas.microsoft.com/office/powerpoint/2010/main" val="593863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1. basically, everything surrounding the visualization is based on metaphors: buttons, sliders, regular desktop widgets</a:t>
            </a:r>
          </a:p>
        </p:txBody>
      </p:sp>
      <p:sp>
        <p:nvSpPr>
          <p:cNvPr id="4" name="Foliennummernplatzhalter 3"/>
          <p:cNvSpPr>
            <a:spLocks noGrp="1"/>
          </p:cNvSpPr>
          <p:nvPr>
            <p:ph type="sldNum" sz="quarter" idx="10"/>
          </p:nvPr>
        </p:nvSpPr>
        <p:spPr/>
        <p:txBody>
          <a:bodyPr/>
          <a:lstStyle/>
          <a:p>
            <a:fld id="{3EF3A073-D8C2-4133-A67E-A828A6A31404}" type="slidenum">
              <a:rPr lang="de-AT" smtClean="0"/>
              <a:t>36</a:t>
            </a:fld>
            <a:endParaRPr lang="de-AT"/>
          </a:p>
        </p:txBody>
      </p:sp>
    </p:spTree>
    <p:extLst>
      <p:ext uri="{BB962C8B-B14F-4D97-AF65-F5344CB8AC3E}">
        <p14:creationId xmlns:p14="http://schemas.microsoft.com/office/powerpoint/2010/main" val="3795234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another way</a:t>
            </a:r>
            <a:r>
              <a:rPr lang="de-DE" baseline="0"/>
              <a:t> for metaphor in visualization: visualizations as pseudo-physical objects.</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37</a:t>
            </a:fld>
            <a:endParaRPr lang="de-AT"/>
          </a:p>
        </p:txBody>
      </p:sp>
    </p:spTree>
    <p:extLst>
      <p:ext uri="{BB962C8B-B14F-4D97-AF65-F5344CB8AC3E}">
        <p14:creationId xmlns:p14="http://schemas.microsoft.com/office/powerpoint/2010/main" val="3640137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another way</a:t>
            </a:r>
            <a:r>
              <a:rPr lang="de-DE" baseline="0"/>
              <a:t> for metaphor in visualization: visualizations as pseudo-physical objects.</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38</a:t>
            </a:fld>
            <a:endParaRPr lang="de-AT"/>
          </a:p>
        </p:txBody>
      </p:sp>
    </p:spTree>
    <p:extLst>
      <p:ext uri="{BB962C8B-B14F-4D97-AF65-F5344CB8AC3E}">
        <p14:creationId xmlns:p14="http://schemas.microsoft.com/office/powerpoint/2010/main" val="3640137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visualizations automatically become metaphorically loaded,</a:t>
            </a:r>
            <a:r>
              <a:rPr lang="de-DE" baseline="0"/>
              <a:t> especially animated/interactive ones, see also http://arxiv.org/pdf/0809.0884.pdf</a:t>
            </a:r>
          </a:p>
          <a:p>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39</a:t>
            </a:fld>
            <a:endParaRPr lang="de-AT"/>
          </a:p>
        </p:txBody>
      </p:sp>
    </p:spTree>
    <p:extLst>
      <p:ext uri="{BB962C8B-B14F-4D97-AF65-F5344CB8AC3E}">
        <p14:creationId xmlns:p14="http://schemas.microsoft.com/office/powerpoint/2010/main" val="387430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metaphors</a:t>
            </a:r>
            <a:r>
              <a:rPr lang="de-DE" baseline="0"/>
              <a:t> heavily influence mobile interaction design</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40</a:t>
            </a:fld>
            <a:endParaRPr lang="de-AT"/>
          </a:p>
        </p:txBody>
      </p:sp>
    </p:spTree>
    <p:extLst>
      <p:ext uri="{BB962C8B-B14F-4D97-AF65-F5344CB8AC3E}">
        <p14:creationId xmlns:p14="http://schemas.microsoft.com/office/powerpoint/2010/main" val="1937099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and</a:t>
            </a:r>
            <a:r>
              <a:rPr lang="de-DE" baseline="0"/>
              <a:t> this is metaphor in the context of our interaction design process. everything should be built on metaphor.</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45</a:t>
            </a:fld>
            <a:endParaRPr lang="de-AT"/>
          </a:p>
        </p:txBody>
      </p:sp>
    </p:spTree>
    <p:extLst>
      <p:ext uri="{BB962C8B-B14F-4D97-AF65-F5344CB8AC3E}">
        <p14:creationId xmlns:p14="http://schemas.microsoft.com/office/powerpoint/2010/main" val="620483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usually: you want to have context as a type of implicit interaction. context is everything that happens around and even in the user while she or he interacts. so, for the interaction designer,</a:t>
            </a:r>
            <a:r>
              <a:rPr lang="de-DE" baseline="0"/>
              <a:t> it‘s a good idea to be aware of the role of context and also make use of it!</a:t>
            </a:r>
          </a:p>
          <a:p>
            <a:endParaRPr lang="de-DE" baseline="0"/>
          </a:p>
          <a:p>
            <a:r>
              <a:rPr lang="de-DE" baseline="0"/>
              <a:t>in the following: some types of context you can use</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47</a:t>
            </a:fld>
            <a:endParaRPr lang="de-AT"/>
          </a:p>
        </p:txBody>
      </p:sp>
    </p:spTree>
    <p:extLst>
      <p:ext uri="{BB962C8B-B14F-4D97-AF65-F5344CB8AC3E}">
        <p14:creationId xmlns:p14="http://schemas.microsoft.com/office/powerpoint/2010/main" val="2669234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pulling</a:t>
            </a:r>
            <a:r>
              <a:rPr lang="de-DE" baseline="0"/>
              <a:t> back to a slide from before: there are several contextual aspects that you should be aware of, such as your audience, what platform you‘re developing for and what data you have. but wait, there‘s more!</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48</a:t>
            </a:fld>
            <a:endParaRPr lang="de-AT"/>
          </a:p>
        </p:txBody>
      </p:sp>
    </p:spTree>
    <p:extLst>
      <p:ext uri="{BB962C8B-B14F-4D97-AF65-F5344CB8AC3E}">
        <p14:creationId xmlns:p14="http://schemas.microsoft.com/office/powerpoint/2010/main" val="3372296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a:t>number of sensors is growing</a:t>
            </a:r>
          </a:p>
          <a:p>
            <a:pPr marL="171450" indent="-171450">
              <a:buFontTx/>
              <a:buChar char="-"/>
            </a:pPr>
            <a:r>
              <a:rPr lang="de-DE" baseline="0"/>
              <a:t>super-human data: especially with quantified self: things like heart rate, steps taken, upcoming: stress, mood</a:t>
            </a:r>
          </a:p>
          <a:p>
            <a:pPr marL="171450" indent="-171450">
              <a:buFontTx/>
              <a:buChar char="-"/>
            </a:pPr>
            <a:r>
              <a:rPr lang="de-DE" baseline="0"/>
              <a:t>using the dynamic context is especially nice for startup: launch map centered on position of user etc.</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49</a:t>
            </a:fld>
            <a:endParaRPr lang="de-AT"/>
          </a:p>
        </p:txBody>
      </p:sp>
    </p:spTree>
    <p:extLst>
      <p:ext uri="{BB962C8B-B14F-4D97-AF65-F5344CB8AC3E}">
        <p14:creationId xmlns:p14="http://schemas.microsoft.com/office/powerpoint/2010/main" val="2648961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first of all,</a:t>
            </a:r>
            <a:r>
              <a:rPr lang="de-DE" baseline="0"/>
              <a:t> we have to enable interactive exploration. but that is of course the bare minimum. it‘s kind of expected.</a:t>
            </a:r>
          </a:p>
          <a:p>
            <a:r>
              <a:rPr lang="de-DE" baseline="0"/>
              <a:t>what‘s more important is to make these interactions as convenient as possible, pull all of the tricks that you can do using context and metaphors (we‘ll talk about that in a bit).</a:t>
            </a:r>
          </a:p>
          <a:p>
            <a:endParaRPr lang="de-DE" baseline="0"/>
          </a:p>
          <a:p>
            <a:r>
              <a:rPr lang="de-DE" baseline="0"/>
              <a:t>but much more important is to enable understanding and memorization! of the interface that is. you probably all remember a first experience with a new system that failed in this regard: you were wondering how to do something without a clue or any hints. such a situation usually leads to the universal help function: the Google search.</a:t>
            </a:r>
          </a:p>
          <a:p>
            <a:r>
              <a:rPr lang="de-DE" baseline="0"/>
              <a:t>the second aspect, memorization, means how easy it is to remember how to do something once you‘ve pulled it off. again, you probably remember that time when you did something uncommon and tried to repeat it. memorization not only means how to </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5</a:t>
            </a:fld>
            <a:endParaRPr lang="de-AT"/>
          </a:p>
        </p:txBody>
      </p:sp>
    </p:spTree>
    <p:extLst>
      <p:ext uri="{BB962C8B-B14F-4D97-AF65-F5344CB8AC3E}">
        <p14:creationId xmlns:p14="http://schemas.microsoft.com/office/powerpoint/2010/main" val="636206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trivial context is of course the</a:t>
            </a:r>
            <a:r>
              <a:rPr lang="de-DE" baseline="0"/>
              <a:t> audience and the platform. but also things that pretty much every platform supports: </a:t>
            </a:r>
          </a:p>
          <a:p>
            <a:r>
              <a:rPr lang="de-DE" baseline="0"/>
              <a:t>such as taking the current time and date and use it to adjust the visualization (e.g., on a train map: hide lines that don‘t leave at the moment) – time can be very powerful</a:t>
            </a:r>
          </a:p>
          <a:p>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50</a:t>
            </a:fld>
            <a:endParaRPr lang="de-AT"/>
          </a:p>
        </p:txBody>
      </p:sp>
    </p:spTree>
    <p:extLst>
      <p:ext uri="{BB962C8B-B14F-4D97-AF65-F5344CB8AC3E}">
        <p14:creationId xmlns:p14="http://schemas.microsoft.com/office/powerpoint/2010/main" val="3863596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implemented</a:t>
            </a:r>
            <a:r>
              <a:rPr lang="de-DE" baseline="0"/>
              <a:t> in more or less every device: non-GPS devices usually use WIFI for geolocation</a:t>
            </a:r>
          </a:p>
          <a:p>
            <a:pPr marL="171450" indent="-171450">
              <a:buFontTx/>
              <a:buChar char="-"/>
            </a:pP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51</a:t>
            </a:fld>
            <a:endParaRPr lang="de-AT"/>
          </a:p>
        </p:txBody>
      </p:sp>
    </p:spTree>
    <p:extLst>
      <p:ext uri="{BB962C8B-B14F-4D97-AF65-F5344CB8AC3E}">
        <p14:creationId xmlns:p14="http://schemas.microsoft.com/office/powerpoint/2010/main" val="2771714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device orientation: how to display vis</a:t>
            </a:r>
          </a:p>
          <a:p>
            <a:r>
              <a:rPr lang="de-DE"/>
              <a:t>bio-sensors: heart-rate, steps, ...</a:t>
            </a:r>
          </a:p>
        </p:txBody>
      </p:sp>
      <p:sp>
        <p:nvSpPr>
          <p:cNvPr id="4" name="Foliennummernplatzhalter 3"/>
          <p:cNvSpPr>
            <a:spLocks noGrp="1"/>
          </p:cNvSpPr>
          <p:nvPr>
            <p:ph type="sldNum" sz="quarter" idx="10"/>
          </p:nvPr>
        </p:nvSpPr>
        <p:spPr/>
        <p:txBody>
          <a:bodyPr/>
          <a:lstStyle/>
          <a:p>
            <a:fld id="{3EF3A073-D8C2-4133-A67E-A828A6A31404}" type="slidenum">
              <a:rPr lang="de-AT" smtClean="0"/>
              <a:t>52</a:t>
            </a:fld>
            <a:endParaRPr lang="de-AT"/>
          </a:p>
        </p:txBody>
      </p:sp>
    </p:spTree>
    <p:extLst>
      <p:ext uri="{BB962C8B-B14F-4D97-AF65-F5344CB8AC3E}">
        <p14:creationId xmlns:p14="http://schemas.microsoft.com/office/powerpoint/2010/main" val="2726037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54</a:t>
            </a:fld>
            <a:endParaRPr lang="de-AT"/>
          </a:p>
        </p:txBody>
      </p:sp>
    </p:spTree>
    <p:extLst>
      <p:ext uri="{BB962C8B-B14F-4D97-AF65-F5344CB8AC3E}">
        <p14:creationId xmlns:p14="http://schemas.microsoft.com/office/powerpoint/2010/main" val="40459715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a:t>in a</a:t>
            </a:r>
            <a:r>
              <a:rPr lang="de-DE" baseline="0"/>
              <a:t> recent study drucker and colleagues from microsoft research have compared two bar chart visualizations for tablets, one mainly controlled by gestures and the other using a regular good old button control panel. and the results of the study showed that not only people preferred the gesture-controlled version, but that even their task performance was higher with gestures instead of buttons.</a:t>
            </a:r>
            <a:endParaRPr lang="de-DE"/>
          </a:p>
          <a:p>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55</a:t>
            </a:fld>
            <a:endParaRPr lang="de-AT"/>
          </a:p>
        </p:txBody>
      </p:sp>
    </p:spTree>
    <p:extLst>
      <p:ext uri="{BB962C8B-B14F-4D97-AF65-F5344CB8AC3E}">
        <p14:creationId xmlns:p14="http://schemas.microsoft.com/office/powerpoint/2010/main" val="621441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point it, split it,</a:t>
            </a:r>
            <a:r>
              <a:rPr lang="de-DE" baseline="0"/>
              <a:t> peel it, ...</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57</a:t>
            </a:fld>
            <a:endParaRPr lang="de-AT"/>
          </a:p>
        </p:txBody>
      </p:sp>
    </p:spTree>
    <p:extLst>
      <p:ext uri="{BB962C8B-B14F-4D97-AF65-F5344CB8AC3E}">
        <p14:creationId xmlns:p14="http://schemas.microsoft.com/office/powerpoint/2010/main" val="49846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most</a:t>
            </a:r>
            <a:r>
              <a:rPr lang="de-DE" baseline="0"/>
              <a:t> important ergonomical consideration: size of touch elements.... most laptop interfaces just wouldn‘t work on touch</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58</a:t>
            </a:fld>
            <a:endParaRPr lang="de-AT"/>
          </a:p>
        </p:txBody>
      </p:sp>
    </p:spTree>
    <p:extLst>
      <p:ext uri="{BB962C8B-B14F-4D97-AF65-F5344CB8AC3E}">
        <p14:creationId xmlns:p14="http://schemas.microsoft.com/office/powerpoint/2010/main" val="48126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other aspect: how is</a:t>
            </a:r>
            <a:r>
              <a:rPr lang="de-DE" baseline="0"/>
              <a:t> the device held?</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59</a:t>
            </a:fld>
            <a:endParaRPr lang="de-AT"/>
          </a:p>
        </p:txBody>
      </p:sp>
    </p:spTree>
    <p:extLst>
      <p:ext uri="{BB962C8B-B14F-4D97-AF65-F5344CB8AC3E}">
        <p14:creationId xmlns:p14="http://schemas.microsoft.com/office/powerpoint/2010/main" val="3744205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if i asked you to enlarge this photo, you‘d probably do ...?</a:t>
            </a:r>
          </a:p>
        </p:txBody>
      </p:sp>
      <p:sp>
        <p:nvSpPr>
          <p:cNvPr id="4" name="Foliennummernplatzhalter 3"/>
          <p:cNvSpPr>
            <a:spLocks noGrp="1"/>
          </p:cNvSpPr>
          <p:nvPr>
            <p:ph type="sldNum" sz="quarter" idx="10"/>
          </p:nvPr>
        </p:nvSpPr>
        <p:spPr/>
        <p:txBody>
          <a:bodyPr/>
          <a:lstStyle/>
          <a:p>
            <a:fld id="{3EF3A073-D8C2-4133-A67E-A828A6A31404}" type="slidenum">
              <a:rPr lang="de-AT" smtClean="0"/>
              <a:t>61</a:t>
            </a:fld>
            <a:endParaRPr lang="de-AT"/>
          </a:p>
        </p:txBody>
      </p:sp>
    </p:spTree>
    <p:extLst>
      <p:ext uri="{BB962C8B-B14F-4D97-AF65-F5344CB8AC3E}">
        <p14:creationId xmlns:p14="http://schemas.microsoft.com/office/powerpoint/2010/main" val="2705012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to sum up: think about who you‘re designing for, what person,</a:t>
            </a:r>
            <a:r>
              <a:rPr lang="de-DE" baseline="0"/>
              <a:t> what platform and what data. what goals your users have. then enter the cycle of coming up with the data presentation architecture, the visual representation/encoding and the interaction. ground everything on a useful, suitable metaphor.</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64</a:t>
            </a:fld>
            <a:endParaRPr lang="de-AT"/>
          </a:p>
        </p:txBody>
      </p:sp>
    </p:spTree>
    <p:extLst>
      <p:ext uri="{BB962C8B-B14F-4D97-AF65-F5344CB8AC3E}">
        <p14:creationId xmlns:p14="http://schemas.microsoft.com/office/powerpoint/2010/main" val="62048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first of all,</a:t>
            </a:r>
            <a:r>
              <a:rPr lang="de-DE" baseline="0"/>
              <a:t> we have to enable interactive exploration. but that is of course the bare minimum. it‘s kind of expected.</a:t>
            </a:r>
          </a:p>
          <a:p>
            <a:r>
              <a:rPr lang="de-DE" baseline="0"/>
              <a:t>what‘s more important is to make these interactions as convenient as possible, pull all of the tricks that you can do using context and metaphors (we‘ll talk about that in a bit).</a:t>
            </a:r>
          </a:p>
          <a:p>
            <a:endParaRPr lang="de-DE" baseline="0"/>
          </a:p>
          <a:p>
            <a:r>
              <a:rPr lang="de-DE" baseline="0"/>
              <a:t>but much more important is to enable understanding and memorization! of the interface that is. you probably all remember a first experience with a new system that failed in this regard: you were wondering how to do something without a clue or any hints. such a situation usually leads to the universal help function: the Google search.</a:t>
            </a:r>
          </a:p>
          <a:p>
            <a:r>
              <a:rPr lang="de-DE" baseline="0"/>
              <a:t>the second aspect, memorization, means how easy it is to remember how to do something once you‘ve pulled it off. again, you probably remember that time when you did something uncommon and tried to repeat it. being memorable means not only how easy it is to remember something, but also how easy it is to figure it out again, when you forgot it.</a:t>
            </a:r>
          </a:p>
          <a:p>
            <a:endParaRPr lang="de-DE" baseline="0"/>
          </a:p>
          <a:p>
            <a:r>
              <a:rPr lang="de-DE" baseline="0"/>
              <a:t>so this is basically what interaction design for visualization is about. </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6</a:t>
            </a:fld>
            <a:endParaRPr lang="de-AT"/>
          </a:p>
        </p:txBody>
      </p:sp>
    </p:spTree>
    <p:extLst>
      <p:ext uri="{BB962C8B-B14F-4D97-AF65-F5344CB8AC3E}">
        <p14:creationId xmlns:p14="http://schemas.microsoft.com/office/powerpoint/2010/main" val="63620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interaction design is the design discipline</a:t>
            </a:r>
            <a:r>
              <a:rPr lang="de-DE" baseline="0"/>
              <a:t> concerned with designing interaction (duh). here‘s bill verplank explaining what that means and what questions to consider:</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7</a:t>
            </a:fld>
            <a:endParaRPr lang="de-AT"/>
          </a:p>
        </p:txBody>
      </p:sp>
    </p:spTree>
    <p:extLst>
      <p:ext uri="{BB962C8B-B14F-4D97-AF65-F5344CB8AC3E}">
        <p14:creationId xmlns:p14="http://schemas.microsoft.com/office/powerpoint/2010/main" val="4090681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if you look into the interaction design discipline itself, you‘ll find a huge mess of varying terms and categories.</a:t>
            </a:r>
          </a:p>
        </p:txBody>
      </p:sp>
      <p:sp>
        <p:nvSpPr>
          <p:cNvPr id="4" name="Foliennummernplatzhalter 3"/>
          <p:cNvSpPr>
            <a:spLocks noGrp="1"/>
          </p:cNvSpPr>
          <p:nvPr>
            <p:ph type="sldNum" sz="quarter" idx="10"/>
          </p:nvPr>
        </p:nvSpPr>
        <p:spPr/>
        <p:txBody>
          <a:bodyPr/>
          <a:lstStyle/>
          <a:p>
            <a:fld id="{3EF3A073-D8C2-4133-A67E-A828A6A31404}" type="slidenum">
              <a:rPr lang="de-AT" smtClean="0"/>
              <a:t>9</a:t>
            </a:fld>
            <a:endParaRPr lang="de-AT"/>
          </a:p>
        </p:txBody>
      </p:sp>
    </p:spTree>
    <p:extLst>
      <p:ext uri="{BB962C8B-B14F-4D97-AF65-F5344CB8AC3E}">
        <p14:creationId xmlns:p14="http://schemas.microsoft.com/office/powerpoint/2010/main" val="322983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so,</a:t>
            </a:r>
            <a:r>
              <a:rPr lang="de-DE" baseline="0"/>
              <a:t> thinking back to this here: how do we create this? </a:t>
            </a:r>
          </a:p>
          <a:p>
            <a:endParaRPr lang="de-DE" baseline="0"/>
          </a:p>
          <a:p>
            <a:r>
              <a:rPr lang="de-DE" baseline="0"/>
              <a:t>as i said, interaction design is a craft, so there‘s no absolute right or wrong – just different shades of wrong. it‘s all about trade-offs.</a:t>
            </a:r>
          </a:p>
          <a:p>
            <a:endParaRPr lang="de-DE" baseline="0"/>
          </a:p>
          <a:p>
            <a:r>
              <a:rPr lang="de-DE" baseline="0"/>
              <a:t>and while interaction designers have come up with various tricks to create good interfaces, it‘s still a craft – so unfortunately there‘s no algorithm to follow and it‘s a lot about experience. still, i‘ll try to give you a couple of hints about how to pull it off.</a:t>
            </a:r>
          </a:p>
        </p:txBody>
      </p:sp>
      <p:sp>
        <p:nvSpPr>
          <p:cNvPr id="4" name="Foliennummernplatzhalter 3"/>
          <p:cNvSpPr>
            <a:spLocks noGrp="1"/>
          </p:cNvSpPr>
          <p:nvPr>
            <p:ph type="sldNum" sz="quarter" idx="10"/>
          </p:nvPr>
        </p:nvSpPr>
        <p:spPr/>
        <p:txBody>
          <a:bodyPr/>
          <a:lstStyle/>
          <a:p>
            <a:fld id="{3EF3A073-D8C2-4133-A67E-A828A6A31404}" type="slidenum">
              <a:rPr lang="de-AT" smtClean="0"/>
              <a:t>10</a:t>
            </a:fld>
            <a:endParaRPr lang="de-AT"/>
          </a:p>
        </p:txBody>
      </p:sp>
    </p:spTree>
    <p:extLst>
      <p:ext uri="{BB962C8B-B14F-4D97-AF65-F5344CB8AC3E}">
        <p14:creationId xmlns:p14="http://schemas.microsoft.com/office/powerpoint/2010/main" val="636206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first, we‘ll</a:t>
            </a:r>
            <a:r>
              <a:rPr lang="de-DE" baseline="0"/>
              <a:t> discuss the overall process of designing interactive visualizations. understanding what you‘re trying to design helps you in actually designing it. and before doing that you should be clear about a couple of things.</a:t>
            </a:r>
            <a:endParaRPr lang="de-DE"/>
          </a:p>
        </p:txBody>
      </p:sp>
      <p:sp>
        <p:nvSpPr>
          <p:cNvPr id="4" name="Foliennummernplatzhalter 3"/>
          <p:cNvSpPr>
            <a:spLocks noGrp="1"/>
          </p:cNvSpPr>
          <p:nvPr>
            <p:ph type="sldNum" sz="quarter" idx="10"/>
          </p:nvPr>
        </p:nvSpPr>
        <p:spPr/>
        <p:txBody>
          <a:bodyPr/>
          <a:lstStyle/>
          <a:p>
            <a:fld id="{3EF3A073-D8C2-4133-A67E-A828A6A31404}" type="slidenum">
              <a:rPr lang="de-AT" smtClean="0"/>
              <a:t>11</a:t>
            </a:fld>
            <a:endParaRPr lang="de-AT"/>
          </a:p>
        </p:txBody>
      </p:sp>
    </p:spTree>
    <p:extLst>
      <p:ext uri="{BB962C8B-B14F-4D97-AF65-F5344CB8AC3E}">
        <p14:creationId xmlns:p14="http://schemas.microsoft.com/office/powerpoint/2010/main" val="342014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468560" y="692696"/>
            <a:ext cx="9951777" cy="3789178"/>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a:xfrm>
            <a:off x="323528" y="1058584"/>
            <a:ext cx="7772400" cy="1470025"/>
          </a:xfrm>
        </p:spPr>
        <p:txBody>
          <a:bodyPr/>
          <a:lstStyle>
            <a:lvl1pPr algn="l">
              <a:defRPr/>
            </a:lvl1pPr>
          </a:lstStyle>
          <a:p>
            <a:r>
              <a:rPr lang="en-US" noProof="0" smtClean="0"/>
              <a:t>Talk Title</a:t>
            </a:r>
            <a:endParaRPr lang="en-US" noProof="0"/>
          </a:p>
        </p:txBody>
      </p:sp>
      <p:sp>
        <p:nvSpPr>
          <p:cNvPr id="5" name="Footer Placeholder 4"/>
          <p:cNvSpPr>
            <a:spLocks noGrp="1"/>
          </p:cNvSpPr>
          <p:nvPr>
            <p:ph type="ftr" sz="quarter" idx="11"/>
          </p:nvPr>
        </p:nvSpPr>
        <p:spPr>
          <a:xfrm>
            <a:off x="251520" y="6381328"/>
            <a:ext cx="7056784" cy="365125"/>
          </a:xfrm>
        </p:spPr>
        <p:txBody>
          <a:bodyPr/>
          <a:lstStyle/>
          <a:p>
            <a:pPr algn="l"/>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6" name="Slide Number Placeholder 5"/>
          <p:cNvSpPr>
            <a:spLocks noGrp="1"/>
          </p:cNvSpPr>
          <p:nvPr>
            <p:ph type="sldNum" sz="quarter" idx="12"/>
          </p:nvPr>
        </p:nvSpPr>
        <p:spPr/>
        <p:txBody>
          <a:bodyPr/>
          <a:lstStyle/>
          <a:p>
            <a:fld id="{30742C3F-4840-460C-ADF2-7005A7FA8881}" type="slidenum">
              <a:rPr lang="en-US" noProof="0" smtClean="0"/>
              <a:t>‹#›</a:t>
            </a:fld>
            <a:endParaRPr lang="en-US" noProof="0"/>
          </a:p>
        </p:txBody>
      </p:sp>
    </p:spTree>
    <p:extLst>
      <p:ext uri="{BB962C8B-B14F-4D97-AF65-F5344CB8AC3E}">
        <p14:creationId xmlns:p14="http://schemas.microsoft.com/office/powerpoint/2010/main" val="17694068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92830"/>
            <a:ext cx="7772400" cy="1362074"/>
          </a:xfrm>
        </p:spPr>
        <p:txBody>
          <a:bodyPr anchor="t"/>
          <a:lstStyle>
            <a:lvl1pPr algn="ctr">
              <a:defRPr sz="4000" b="1" cap="all">
                <a:effectLst/>
              </a:defRPr>
            </a:lvl1pPr>
          </a:lstStyle>
          <a:p>
            <a:r>
              <a:rPr lang="en-US" dirty="0" smtClean="0"/>
              <a:t>Chapter Title</a:t>
            </a:r>
            <a:endParaRPr lang="en-US" dirty="0"/>
          </a:p>
        </p:txBody>
      </p:sp>
      <p:sp>
        <p:nvSpPr>
          <p:cNvPr id="3" name="Text Placeholder 2"/>
          <p:cNvSpPr>
            <a:spLocks noGrp="1"/>
          </p:cNvSpPr>
          <p:nvPr>
            <p:ph type="body" idx="1" hasCustomPrompt="1"/>
          </p:nvPr>
        </p:nvSpPr>
        <p:spPr>
          <a:xfrm>
            <a:off x="685800" y="3909053"/>
            <a:ext cx="7772400" cy="1500187"/>
          </a:xfrm>
        </p:spPr>
        <p:txBody>
          <a:bodyPr anchor="b">
            <a:normAutofit/>
          </a:bodyPr>
          <a:lstStyle>
            <a:lvl1pPr marL="0" indent="0" algn="ctr">
              <a:buNone/>
              <a:defRPr sz="3200">
                <a:solidFill>
                  <a:schemeClr val="tx1">
                    <a:tint val="75000"/>
                  </a:schemeClr>
                </a:solidFill>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Chapter Subtitle</a:t>
            </a:r>
          </a:p>
        </p:txBody>
      </p:sp>
      <p:sp>
        <p:nvSpPr>
          <p:cNvPr id="5" name="Footer Placeholder 4"/>
          <p:cNvSpPr>
            <a:spLocks noGrp="1"/>
          </p:cNvSpPr>
          <p:nvPr>
            <p:ph type="ftr" sz="quarter" idx="11"/>
          </p:nvPr>
        </p:nvSpPr>
        <p:spPr/>
        <p:txBody>
          <a:bodyPr/>
          <a:lstStyle/>
          <a:p>
            <a:pPr algn="l"/>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6" name="Slide Number Placeholder 5"/>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4952651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2"/>
            <a:ext cx="6081935" cy="1362074"/>
          </a:xfrm>
        </p:spPr>
        <p:txBody>
          <a:bodyPr anchor="t"/>
          <a:lstStyle>
            <a:lvl1pPr algn="l">
              <a:defRPr sz="4000" b="1" cap="all">
                <a:effectLst/>
              </a:defRPr>
            </a:lvl1pPr>
          </a:lstStyle>
          <a:p>
            <a:r>
              <a:rPr lang="en-US" dirty="0" smtClean="0"/>
              <a:t>Section Title</a:t>
            </a:r>
            <a:endParaRPr lang="en-US" dirty="0"/>
          </a:p>
        </p:txBody>
      </p:sp>
      <p:sp>
        <p:nvSpPr>
          <p:cNvPr id="3" name="Text Placeholder 2"/>
          <p:cNvSpPr>
            <a:spLocks noGrp="1"/>
          </p:cNvSpPr>
          <p:nvPr>
            <p:ph type="body" idx="1" hasCustomPrompt="1"/>
          </p:nvPr>
        </p:nvSpPr>
        <p:spPr>
          <a:xfrm>
            <a:off x="722313" y="2906713"/>
            <a:ext cx="608193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sp>
        <p:nvSpPr>
          <p:cNvPr id="5" name="Footer Placeholder 4"/>
          <p:cNvSpPr>
            <a:spLocks noGrp="1"/>
          </p:cNvSpPr>
          <p:nvPr>
            <p:ph type="ftr" sz="quarter" idx="11"/>
          </p:nvPr>
        </p:nvSpPr>
        <p:spPr/>
        <p:txBody>
          <a:bodyPr/>
          <a:lstStyle/>
          <a:p>
            <a:pPr algn="l"/>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6" name="Slide Number Placeholder 5"/>
          <p:cNvSpPr>
            <a:spLocks noGrp="1"/>
          </p:cNvSpPr>
          <p:nvPr>
            <p:ph type="sldNum" sz="quarter" idx="12"/>
          </p:nvPr>
        </p:nvSpPr>
        <p:spPr/>
        <p:txBody>
          <a:bodyPr/>
          <a:lstStyle/>
          <a:p>
            <a:fld id="{30742C3F-4840-460C-ADF2-7005A7FA8881}" type="slidenum">
              <a:rPr lang="en-US" smtClean="0"/>
              <a:t>‹#›</a:t>
            </a:fld>
            <a:endParaRPr lang="en-US" dirty="0"/>
          </a:p>
        </p:txBody>
      </p:sp>
      <p:sp>
        <p:nvSpPr>
          <p:cNvPr id="7" name="Picture Placeholder 6"/>
          <p:cNvSpPr>
            <a:spLocks noGrp="1"/>
          </p:cNvSpPr>
          <p:nvPr>
            <p:ph type="pic" sz="quarter" idx="13" hasCustomPrompt="1"/>
          </p:nvPr>
        </p:nvSpPr>
        <p:spPr>
          <a:xfrm>
            <a:off x="7164388" y="3141133"/>
            <a:ext cx="1584076" cy="1920048"/>
          </a:xfrm>
          <a:effectLst>
            <a:reflection blurRad="6350" stA="50000" endA="300" endPos="55000" dir="5400000" sy="-100000" algn="bl" rotWithShape="0"/>
          </a:effectLst>
          <a:scene3d>
            <a:camera prst="isometricLeftDown"/>
            <a:lightRig rig="threePt" dir="t"/>
          </a:scene3d>
        </p:spPr>
        <p:txBody>
          <a:bodyPr/>
          <a:lstStyle>
            <a:lvl1pPr>
              <a:defRPr/>
            </a:lvl1pPr>
          </a:lstStyle>
          <a:p>
            <a:r>
              <a:rPr lang="de-AT" dirty="0" smtClean="0"/>
              <a:t>Teaser Picture</a:t>
            </a:r>
            <a:endParaRPr lang="en-US" dirty="0"/>
          </a:p>
        </p:txBody>
      </p:sp>
    </p:spTree>
    <p:extLst>
      <p:ext uri="{BB962C8B-B14F-4D97-AF65-F5344CB8AC3E}">
        <p14:creationId xmlns:p14="http://schemas.microsoft.com/office/powerpoint/2010/main" val="4290244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idx="1"/>
          </p:nvPr>
        </p:nvSpPr>
        <p:spPr/>
        <p:txBody>
          <a:bodyPr/>
          <a:lstStyle>
            <a:lvl1pPr>
              <a:defRPr>
                <a:latin typeface="Nunito Light"/>
                <a:cs typeface="Nunito Light"/>
              </a:defRPr>
            </a:lvl1pPr>
            <a:lvl2pPr>
              <a:defRPr>
                <a:latin typeface="Nunito Light"/>
                <a:cs typeface="Nunito Light"/>
              </a:defRPr>
            </a:lvl2pPr>
            <a:lvl3pPr>
              <a:defRPr>
                <a:latin typeface="Nunito Light"/>
                <a:cs typeface="Nunito Light"/>
              </a:defRPr>
            </a:lvl3pPr>
            <a:lvl4pPr marL="622300" indent="0">
              <a:defRPr>
                <a:latin typeface="Nunito Light"/>
                <a:cs typeface="Nunito Light"/>
              </a:defRPr>
            </a:lvl4pPr>
            <a:lvl5pPr>
              <a:defRPr>
                <a:latin typeface="Nunito Light"/>
                <a:cs typeface="Nuni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9" name="Slide Number Placeholder 8"/>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15937443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7" name="Slide Number Placeholder 6"/>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13154694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9" name="Slide Number Placeholder 8"/>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5874941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lvl1pPr>
              <a:defRPr b="0"/>
            </a:lvl1p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27467716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VIS Tutorial: Grooming the Hairball – H.-J. Schulz, C. Hurter</a:t>
            </a:r>
            <a:endParaRPr lang="en-US" dirty="0"/>
          </a:p>
        </p:txBody>
      </p:sp>
      <p:sp>
        <p:nvSpPr>
          <p:cNvPr id="4" name="Slide Number Placeholder 3"/>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428090367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p:cNvSpPr>
            <a:spLocks noGrp="1"/>
          </p:cNvSpPr>
          <p:nvPr>
            <p:ph type="ftr" sz="quarter" idx="3"/>
          </p:nvPr>
        </p:nvSpPr>
        <p:spPr>
          <a:xfrm>
            <a:off x="467544" y="6381328"/>
            <a:ext cx="6984776" cy="340149"/>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smtClean="0"/>
              <a:t>VIS </a:t>
            </a:r>
            <a:r>
              <a:rPr lang="en-US" dirty="0" err="1" smtClean="0"/>
              <a:t>Tutorial:Opening</a:t>
            </a:r>
            <a:r>
              <a:rPr lang="en-US" dirty="0" smtClean="0"/>
              <a:t>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742C3F-4840-460C-ADF2-7005A7FA8881}" type="slidenum">
              <a:rPr lang="en-US" noProof="0" smtClean="0"/>
              <a:t>‹#›</a:t>
            </a:fld>
            <a:endParaRPr lang="en-US" noProof="0"/>
          </a:p>
        </p:txBody>
      </p:sp>
    </p:spTree>
    <p:extLst>
      <p:ext uri="{BB962C8B-B14F-4D97-AF65-F5344CB8AC3E}">
        <p14:creationId xmlns:p14="http://schemas.microsoft.com/office/powerpoint/2010/main" val="1043745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4" r:id="rId7"/>
    <p:sldLayoutId id="2147483655" r:id="rId8"/>
  </p:sldLayoutIdLst>
  <p:timing>
    <p:tnLst>
      <p:par>
        <p:cTn id="1" dur="indefinite" restart="never" nodeType="tmRoot"/>
      </p:par>
    </p:tnLst>
  </p:timing>
  <p:hf hdr="0" dt="0"/>
  <p:txStyles>
    <p:titleStyle>
      <a:lvl1pPr algn="r" defTabSz="914400" rtl="0" eaLnBrk="1" latinLnBrk="0" hangingPunct="1">
        <a:spcBef>
          <a:spcPct val="0"/>
        </a:spcBef>
        <a:buNone/>
        <a:defRPr sz="4400" b="0" i="0" kern="1200">
          <a:solidFill>
            <a:schemeClr val="tx1"/>
          </a:solidFill>
          <a:latin typeface="Nunito"/>
          <a:ea typeface="+mj-ea"/>
          <a:cs typeface="Nunito"/>
        </a:defRPr>
      </a:lvl1pPr>
    </p:titleStyle>
    <p:bodyStyle>
      <a:lvl1pPr marL="0" indent="0" algn="l" defTabSz="914400" rtl="0" eaLnBrk="1" latinLnBrk="0" hangingPunct="1">
        <a:spcBef>
          <a:spcPct val="20000"/>
        </a:spcBef>
        <a:spcAft>
          <a:spcPts val="600"/>
        </a:spcAft>
        <a:buClr>
          <a:srgbClr val="00ACDC"/>
        </a:buClr>
        <a:buFont typeface="Arial" pitchFamily="34" charset="0"/>
        <a:buNone/>
        <a:defRPr sz="3200" b="0" i="0" kern="1200">
          <a:solidFill>
            <a:schemeClr val="tx1"/>
          </a:solidFill>
          <a:latin typeface="Nunito Light"/>
          <a:ea typeface="+mn-ea"/>
          <a:cs typeface="Nunito Light"/>
        </a:defRPr>
      </a:lvl1pPr>
      <a:lvl2pPr marL="182563" indent="0" algn="l" defTabSz="360000" rtl="0" eaLnBrk="1" latinLnBrk="0" hangingPunct="1">
        <a:spcBef>
          <a:spcPct val="20000"/>
        </a:spcBef>
        <a:spcAft>
          <a:spcPts val="600"/>
        </a:spcAft>
        <a:buClr>
          <a:srgbClr val="00ACDC"/>
        </a:buClr>
        <a:buFont typeface="Arial" pitchFamily="34" charset="0"/>
        <a:buNone/>
        <a:defRPr sz="2800" b="0" i="0" kern="1200">
          <a:solidFill>
            <a:schemeClr val="tx1"/>
          </a:solidFill>
          <a:latin typeface="Nunito Light"/>
          <a:ea typeface="+mn-ea"/>
          <a:cs typeface="Nunito Light"/>
        </a:defRPr>
      </a:lvl2pPr>
      <a:lvl3pPr marL="358775" indent="0" algn="l" defTabSz="914400" rtl="0" eaLnBrk="1" latinLnBrk="0" hangingPunct="1">
        <a:spcBef>
          <a:spcPct val="20000"/>
        </a:spcBef>
        <a:spcAft>
          <a:spcPts val="600"/>
        </a:spcAft>
        <a:buClr>
          <a:srgbClr val="00ACDC"/>
        </a:buClr>
        <a:buFont typeface="Arial" pitchFamily="34" charset="0"/>
        <a:buNone/>
        <a:defRPr sz="2400" b="0" i="0" kern="1200">
          <a:solidFill>
            <a:schemeClr val="tx1"/>
          </a:solidFill>
          <a:latin typeface="Nunito Light"/>
          <a:ea typeface="+mn-ea"/>
          <a:cs typeface="Nunito Light"/>
        </a:defRPr>
      </a:lvl3pPr>
      <a:lvl4pPr marL="715963" indent="0" algn="l" defTabSz="914400" rtl="0" eaLnBrk="1" latinLnBrk="0" hangingPunct="1">
        <a:spcBef>
          <a:spcPct val="20000"/>
        </a:spcBef>
        <a:spcAft>
          <a:spcPts val="600"/>
        </a:spcAft>
        <a:buClr>
          <a:srgbClr val="00ACDC"/>
        </a:buClr>
        <a:buFont typeface="Arial" pitchFamily="34" charset="0"/>
        <a:buNone/>
        <a:defRPr sz="2000" b="0" i="0" kern="1200">
          <a:solidFill>
            <a:schemeClr val="tx1"/>
          </a:solidFill>
          <a:latin typeface="Nunito Light"/>
          <a:ea typeface="+mn-ea"/>
          <a:cs typeface="Nunito Light"/>
        </a:defRPr>
      </a:lvl4pPr>
      <a:lvl5pPr marL="898525" indent="0" algn="l" defTabSz="914400" rtl="0" eaLnBrk="1" latinLnBrk="0" hangingPunct="1">
        <a:spcBef>
          <a:spcPct val="20000"/>
        </a:spcBef>
        <a:spcAft>
          <a:spcPts val="600"/>
        </a:spcAft>
        <a:buClr>
          <a:srgbClr val="00ACDC"/>
        </a:buClr>
        <a:buFont typeface="Arial" pitchFamily="34" charset="0"/>
        <a:buNone/>
        <a:defRPr sz="2000" b="0" i="0" kern="1200">
          <a:solidFill>
            <a:schemeClr val="tx1"/>
          </a:solidFill>
          <a:latin typeface="Nunito Light"/>
          <a:ea typeface="+mn-ea"/>
          <a:cs typeface="Nuni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file:///C:\Documents%20and%20Settings\hs162\Desktop\PhD%20Defense\_videos\pointbased_technique.avi"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file:///C:\Documents%20and%20Settings\hs162\Desktop\PhD%20Defense\_videos\pointbased_technique.avi"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file:///C:\Documents%20and%20Settings\hs162\Desktop\PhD%20Defense\_videos\pointbased_technique.avi"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file:///C:\Documents%20and%20Settings\hs162\Desktop\PhD%20Defense\_videos\pointbased_technique.avi"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file:///C:\Documents%20and%20Settings\hs162\Desktop\PhD%20Defense\_videos\pointbased_technique.avi"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file:///C:\Documents%20and%20Settings\hs162\Desktop\PhD%20Defense\_videos\pointbased_technique.avi"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file:///C:\Documents%20and%20Settings\hs162\Desktop\PhD%20Defense\_videos\pointbased_technique.avi"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file:///C:\Documents%20and%20Settings\hs162\Desktop\PhD%20Defense\_videos\pointbased_technique.avi"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file:///C:\Documents%20and%20Settings\hs162\Desktop\PhD%20Defense\_videos\pointbased_technique.avi"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file:///C:\Documents%20and%20Settings\hs162\Desktop\PhD%20Defense\_videos\pointbased_technique.avi"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836712"/>
            <a:ext cx="7772400" cy="1470025"/>
          </a:xfrm>
        </p:spPr>
        <p:txBody>
          <a:bodyPr>
            <a:normAutofit/>
          </a:bodyPr>
          <a:lstStyle/>
          <a:p>
            <a:r>
              <a:rPr lang="en-US" dirty="0" smtClean="0"/>
              <a:t>Opening the Black Box of Interaction in Visualization</a:t>
            </a:r>
            <a:endParaRPr lang="en-US" dirty="0"/>
          </a:p>
        </p:txBody>
      </p:sp>
      <p:sp>
        <p:nvSpPr>
          <p:cNvPr id="4" name="Text Placeholder 12"/>
          <p:cNvSpPr txBox="1">
            <a:spLocks/>
          </p:cNvSpPr>
          <p:nvPr/>
        </p:nvSpPr>
        <p:spPr>
          <a:xfrm>
            <a:off x="107504" y="2703072"/>
            <a:ext cx="9036496"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Hans-Jörg Schulz</a:t>
            </a:r>
            <a:r>
              <a:rPr lang="en-US" sz="2800" baseline="30000" dirty="0" smtClean="0"/>
              <a:t>1</a:t>
            </a:r>
            <a:r>
              <a:rPr lang="en-US" sz="2800" dirty="0" smtClean="0"/>
              <a:t>, Tatiana v. Landesberger</a:t>
            </a:r>
            <a:r>
              <a:rPr lang="en-US" sz="2800" baseline="30000" dirty="0" smtClean="0"/>
              <a:t>2</a:t>
            </a:r>
            <a:r>
              <a:rPr lang="en-US" sz="2800" dirty="0" smtClean="0"/>
              <a:t>, </a:t>
            </a:r>
            <a:r>
              <a:rPr lang="en-US" sz="2800" dirty="0" err="1" smtClean="0"/>
              <a:t>Dominikus</a:t>
            </a:r>
            <a:r>
              <a:rPr lang="en-US" sz="2800" dirty="0" smtClean="0"/>
              <a:t> Baur</a:t>
            </a:r>
            <a:r>
              <a:rPr lang="en-US" sz="2800" baseline="30000" dirty="0" smtClean="0"/>
              <a:t>3</a:t>
            </a:r>
            <a:endParaRPr lang="en-US" baseline="30000" dirty="0"/>
          </a:p>
        </p:txBody>
      </p:sp>
      <p:sp>
        <p:nvSpPr>
          <p:cNvPr id="5" name="TextBox 4"/>
          <p:cNvSpPr txBox="1"/>
          <p:nvPr/>
        </p:nvSpPr>
        <p:spPr>
          <a:xfrm>
            <a:off x="1907704" y="5799416"/>
            <a:ext cx="4015202" cy="923330"/>
          </a:xfrm>
          <a:prstGeom prst="rect">
            <a:avLst/>
          </a:prstGeom>
          <a:noFill/>
        </p:spPr>
        <p:txBody>
          <a:bodyPr wrap="none" rtlCol="0">
            <a:spAutoFit/>
          </a:bodyPr>
          <a:lstStyle/>
          <a:p>
            <a:pPr marL="457200" indent="-457200">
              <a:buFont typeface="+mj-lt"/>
              <a:buAutoNum type="arabicPeriod"/>
              <a:tabLst>
                <a:tab pos="182563" algn="l"/>
              </a:tabLst>
            </a:pPr>
            <a:r>
              <a:rPr lang="en-US" baseline="0" dirty="0" err="1" smtClean="0"/>
              <a:t>Fraunhofer</a:t>
            </a:r>
            <a:r>
              <a:rPr lang="en-US" baseline="0" dirty="0" smtClean="0"/>
              <a:t> IGD, Rostock, Germany </a:t>
            </a:r>
          </a:p>
          <a:p>
            <a:pPr marL="457200" indent="-457200">
              <a:buFont typeface="+mj-lt"/>
              <a:buAutoNum type="arabicPeriod"/>
              <a:tabLst>
                <a:tab pos="182563" algn="l"/>
              </a:tabLst>
            </a:pPr>
            <a:r>
              <a:rPr lang="de-DE" dirty="0" smtClean="0"/>
              <a:t>TU Darmstadt, Darmstadt, Germany</a:t>
            </a:r>
          </a:p>
          <a:p>
            <a:pPr marL="457200" indent="-457200">
              <a:buFont typeface="+mj-lt"/>
              <a:buAutoNum type="arabicPeriod"/>
              <a:tabLst>
                <a:tab pos="182563" algn="l"/>
              </a:tabLst>
            </a:pPr>
            <a:r>
              <a:rPr lang="de-DE" baseline="0" dirty="0" smtClean="0"/>
              <a:t>Dominikus</a:t>
            </a:r>
            <a:r>
              <a:rPr lang="de-DE" dirty="0" smtClean="0"/>
              <a:t> Baur </a:t>
            </a:r>
            <a:r>
              <a:rPr lang="de-DE" dirty="0" err="1" smtClean="0"/>
              <a:t>Interfacery</a:t>
            </a:r>
            <a:endParaRPr lang="en-US" baseline="0" dirty="0"/>
          </a:p>
        </p:txBody>
      </p:sp>
      <p:sp>
        <p:nvSpPr>
          <p:cNvPr id="6" name="Text Placeholder 12"/>
          <p:cNvSpPr txBox="1">
            <a:spLocks/>
          </p:cNvSpPr>
          <p:nvPr/>
        </p:nvSpPr>
        <p:spPr>
          <a:xfrm>
            <a:off x="179512" y="3351144"/>
            <a:ext cx="8064822"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accent1"/>
                </a:solidFill>
              </a:rPr>
              <a:t>VIS Tutorial 2014</a:t>
            </a:r>
            <a:endParaRPr lang="en-US" dirty="0"/>
          </a:p>
        </p:txBody>
      </p:sp>
      <p:pic>
        <p:nvPicPr>
          <p:cNvPr id="3" name="Picture 2" descr="https://upload.wikimedia.org/wikipedia/de/thumb/archive/2/24/20131029181216%21TU_Darmstadt_Logo.svg/500px-TU_Darmstadt_Logo.sv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3225" y="4365104"/>
            <a:ext cx="3168352" cy="1299024"/>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9715" y="4725144"/>
            <a:ext cx="645091" cy="640982"/>
          </a:xfrm>
          <a:prstGeom prst="rect">
            <a:avLst/>
          </a:prstGeom>
        </p:spPr>
      </p:pic>
      <p:sp>
        <p:nvSpPr>
          <p:cNvPr id="9" name="TextBox 8"/>
          <p:cNvSpPr txBox="1"/>
          <p:nvPr/>
        </p:nvSpPr>
        <p:spPr>
          <a:xfrm>
            <a:off x="6205301" y="4751887"/>
            <a:ext cx="3119227" cy="584775"/>
          </a:xfrm>
          <a:prstGeom prst="rect">
            <a:avLst/>
          </a:prstGeom>
          <a:noFill/>
        </p:spPr>
        <p:txBody>
          <a:bodyPr wrap="square" rtlCol="0">
            <a:spAutoFit/>
          </a:bodyPr>
          <a:lstStyle/>
          <a:p>
            <a:r>
              <a:rPr lang="de-DE" sz="3200" dirty="0" smtClean="0"/>
              <a:t>D       .MINIK.US</a:t>
            </a:r>
            <a:endParaRPr lang="en-US" sz="3200" dirty="0"/>
          </a:p>
        </p:txBody>
      </p:sp>
      <p:pic>
        <p:nvPicPr>
          <p:cNvPr id="11" name="Grafik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2064" y="4625174"/>
            <a:ext cx="3060192" cy="838200"/>
          </a:xfrm>
          <a:prstGeom prst="rect">
            <a:avLst/>
          </a:prstGeom>
        </p:spPr>
      </p:pic>
    </p:spTree>
    <p:extLst>
      <p:ext uri="{BB962C8B-B14F-4D97-AF65-F5344CB8AC3E}">
        <p14:creationId xmlns:p14="http://schemas.microsoft.com/office/powerpoint/2010/main" val="3198696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3" name="Fußzeilenplatzhalter 2"/>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4" name="Foliennummernplatzhalter 3"/>
          <p:cNvSpPr>
            <a:spLocks noGrp="1"/>
          </p:cNvSpPr>
          <p:nvPr>
            <p:ph type="sldNum" sz="quarter" idx="12"/>
          </p:nvPr>
        </p:nvSpPr>
        <p:spPr/>
        <p:txBody>
          <a:bodyPr/>
          <a:lstStyle/>
          <a:p>
            <a:fld id="{30742C3F-4840-460C-ADF2-7005A7FA8881}" type="slidenum">
              <a:rPr lang="en-US" smtClean="0"/>
              <a:t>10</a:t>
            </a:fld>
            <a:endParaRPr lang="en-US" dirty="0"/>
          </a:p>
        </p:txBody>
      </p:sp>
      <p:sp>
        <p:nvSpPr>
          <p:cNvPr id="9" name="Textfeld 8"/>
          <p:cNvSpPr txBox="1"/>
          <p:nvPr/>
        </p:nvSpPr>
        <p:spPr>
          <a:xfrm>
            <a:off x="20714" y="548680"/>
            <a:ext cx="9080004" cy="5324535"/>
          </a:xfrm>
          <a:prstGeom prst="rect">
            <a:avLst/>
          </a:prstGeom>
          <a:noFill/>
        </p:spPr>
        <p:txBody>
          <a:bodyPr wrap="none" rtlCol="0">
            <a:spAutoFit/>
          </a:bodyPr>
          <a:lstStyle/>
          <a:p>
            <a:pPr algn="ctr"/>
            <a:r>
              <a:rPr lang="de-DE" sz="6800" b="1">
                <a:solidFill>
                  <a:schemeClr val="bg1"/>
                </a:solidFill>
                <a:latin typeface="Nunito Bold"/>
                <a:cs typeface="Nunito Bold"/>
              </a:rPr>
              <a:t>ENABLE</a:t>
            </a:r>
          </a:p>
          <a:p>
            <a:pPr algn="ctr"/>
            <a:r>
              <a:rPr lang="de-DE" sz="6800" b="1">
                <a:solidFill>
                  <a:schemeClr val="accent6"/>
                </a:solidFill>
                <a:latin typeface="Nunito Bold"/>
                <a:cs typeface="Nunito Bold"/>
              </a:rPr>
              <a:t>UNDERSTANDABLE</a:t>
            </a:r>
          </a:p>
          <a:p>
            <a:pPr algn="ctr"/>
            <a:r>
              <a:rPr lang="de-DE" sz="6800" b="1">
                <a:solidFill>
                  <a:schemeClr val="accent6"/>
                </a:solidFill>
                <a:latin typeface="Nunito Bold"/>
                <a:cs typeface="Nunito Bold"/>
              </a:rPr>
              <a:t>MEMORABLE</a:t>
            </a:r>
          </a:p>
          <a:p>
            <a:pPr algn="ctr"/>
            <a:r>
              <a:rPr lang="de-DE" sz="6800" b="1">
                <a:solidFill>
                  <a:schemeClr val="bg1"/>
                </a:solidFill>
                <a:latin typeface="Nunito Bold"/>
                <a:cs typeface="Nunito Bold"/>
              </a:rPr>
              <a:t>INTERACTIVE</a:t>
            </a:r>
          </a:p>
          <a:p>
            <a:pPr algn="ctr"/>
            <a:r>
              <a:rPr lang="de-DE" sz="6800" b="1">
                <a:solidFill>
                  <a:schemeClr val="bg1"/>
                </a:solidFill>
                <a:latin typeface="Nunito Bold"/>
                <a:cs typeface="Nunito Bold"/>
              </a:rPr>
              <a:t>DATA EXPLORATION</a:t>
            </a:r>
          </a:p>
        </p:txBody>
      </p:sp>
    </p:spTree>
    <p:extLst>
      <p:ext uri="{BB962C8B-B14F-4D97-AF65-F5344CB8AC3E}">
        <p14:creationId xmlns:p14="http://schemas.microsoft.com/office/powerpoint/2010/main" val="758723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a:t>process</a:t>
            </a:r>
          </a:p>
        </p:txBody>
      </p:sp>
      <p:sp>
        <p:nvSpPr>
          <p:cNvPr id="7" name="Textplatzhalter 6"/>
          <p:cNvSpPr>
            <a:spLocks noGrp="1"/>
          </p:cNvSpPr>
          <p:nvPr>
            <p:ph type="body" idx="1"/>
          </p:nvPr>
        </p:nvSpPr>
        <p:spPr/>
        <p:txBody>
          <a:bodyPr/>
          <a:lstStyle/>
          <a:p>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11</a:t>
            </a:fld>
            <a:endParaRPr lang="en-US" dirty="0"/>
          </a:p>
        </p:txBody>
      </p:sp>
      <p:sp>
        <p:nvSpPr>
          <p:cNvPr id="8" name="Bildplatzhalter 7"/>
          <p:cNvSpPr>
            <a:spLocks noGrp="1"/>
          </p:cNvSpPr>
          <p:nvPr>
            <p:ph type="pic" sz="quarter" idx="13"/>
          </p:nvPr>
        </p:nvSpPr>
        <p:spPr/>
      </p:sp>
    </p:spTree>
    <p:extLst>
      <p:ext uri="{BB962C8B-B14F-4D97-AF65-F5344CB8AC3E}">
        <p14:creationId xmlns:p14="http://schemas.microsoft.com/office/powerpoint/2010/main" val="269989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What are you designing?</a:t>
            </a:r>
          </a:p>
        </p:txBody>
      </p:sp>
      <p:sp>
        <p:nvSpPr>
          <p:cNvPr id="3" name="Inhaltsplatzhalter 2"/>
          <p:cNvSpPr>
            <a:spLocks noGrp="1"/>
          </p:cNvSpPr>
          <p:nvPr>
            <p:ph idx="1"/>
          </p:nvPr>
        </p:nvSpPr>
        <p:spPr/>
        <p:txBody>
          <a:bodyPr/>
          <a:lstStyle/>
          <a:p>
            <a:pPr marL="457200" indent="-457200">
              <a:buFont typeface="Arial"/>
              <a:buChar char="•"/>
            </a:pPr>
            <a:r>
              <a:rPr lang="de-DE"/>
              <a:t>Data exploration/analysis tool</a:t>
            </a:r>
          </a:p>
          <a:p>
            <a:pPr marL="457200" indent="-457200">
              <a:buFont typeface="Arial"/>
              <a:buChar char="•"/>
            </a:pPr>
            <a:r>
              <a:rPr lang="de-DE"/>
              <a:t>Data presentation</a:t>
            </a:r>
          </a:p>
          <a:p>
            <a:pPr marL="457200" indent="-457200">
              <a:buFont typeface="Arial"/>
              <a:buChar char="•"/>
            </a:pPr>
            <a:r>
              <a:rPr lang="de-DE"/>
              <a:t>(proof-of-concept for visualization technique)</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12</a:t>
            </a:fld>
            <a:endParaRPr lang="en-US" dirty="0"/>
          </a:p>
        </p:txBody>
      </p:sp>
    </p:spTree>
    <p:extLst>
      <p:ext uri="{BB962C8B-B14F-4D97-AF65-F5344CB8AC3E}">
        <p14:creationId xmlns:p14="http://schemas.microsoft.com/office/powerpoint/2010/main" val="193559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Context</a:t>
            </a:r>
          </a:p>
        </p:txBody>
      </p:sp>
      <p:sp>
        <p:nvSpPr>
          <p:cNvPr id="3" name="Inhaltsplatzhalter 2"/>
          <p:cNvSpPr>
            <a:spLocks noGrp="1"/>
          </p:cNvSpPr>
          <p:nvPr>
            <p:ph idx="1"/>
          </p:nvPr>
        </p:nvSpPr>
        <p:spPr/>
        <p:txBody>
          <a:bodyPr/>
          <a:lstStyle/>
          <a:p>
            <a:pPr marL="457200" indent="-457200">
              <a:buFont typeface="Arial"/>
              <a:buChar char="•"/>
            </a:pPr>
            <a:r>
              <a:rPr lang="de-DE"/>
              <a:t>Audience (researchers, analysts, general public)</a:t>
            </a:r>
          </a:p>
          <a:p>
            <a:pPr marL="457200" indent="-457200">
              <a:buFont typeface="Arial"/>
              <a:buChar char="•"/>
            </a:pPr>
            <a:r>
              <a:rPr lang="de-DE"/>
              <a:t>Platform (desktop, interactive surface, mobile)</a:t>
            </a:r>
          </a:p>
          <a:p>
            <a:pPr marL="457200" indent="-457200">
              <a:buFont typeface="Arial"/>
              <a:buChar char="•"/>
            </a:pPr>
            <a:r>
              <a:rPr lang="de-DE"/>
              <a:t>Data (fixed dataset with known insights, fixed dataset, real-time data)</a:t>
            </a:r>
          </a:p>
          <a:p>
            <a:pPr marL="457200" indent="-457200">
              <a:buFont typeface="Arial"/>
              <a:buChar char="•"/>
            </a:pPr>
            <a:endParaRPr lang="de-DE"/>
          </a:p>
          <a:p>
            <a:pPr marL="457200"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13</a:t>
            </a:fld>
            <a:endParaRPr lang="en-US" dirty="0"/>
          </a:p>
        </p:txBody>
      </p:sp>
    </p:spTree>
    <p:extLst>
      <p:ext uri="{BB962C8B-B14F-4D97-AF65-F5344CB8AC3E}">
        <p14:creationId xmlns:p14="http://schemas.microsoft.com/office/powerpoint/2010/main" val="213122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Goals</a:t>
            </a:r>
          </a:p>
        </p:txBody>
      </p:sp>
      <p:sp>
        <p:nvSpPr>
          <p:cNvPr id="3" name="Inhaltsplatzhalter 2"/>
          <p:cNvSpPr>
            <a:spLocks noGrp="1"/>
          </p:cNvSpPr>
          <p:nvPr>
            <p:ph idx="1"/>
          </p:nvPr>
        </p:nvSpPr>
        <p:spPr/>
        <p:txBody>
          <a:bodyPr/>
          <a:lstStyle/>
          <a:p>
            <a:pPr marL="457200" indent="-457200">
              <a:buFont typeface="Arial"/>
              <a:buChar char="•"/>
            </a:pPr>
            <a:endParaRPr lang="de-DE"/>
          </a:p>
          <a:p>
            <a:pPr marL="457200" indent="-457200">
              <a:buFont typeface="Arial"/>
              <a:buChar char="•"/>
            </a:pPr>
            <a:r>
              <a:rPr lang="de-DE"/>
              <a:t>in-depth analysis</a:t>
            </a:r>
          </a:p>
          <a:p>
            <a:pPr marL="457200" indent="-457200">
              <a:buFont typeface="Arial"/>
              <a:buChar char="•"/>
            </a:pPr>
            <a:r>
              <a:rPr lang="de-DE"/>
              <a:t>casual exploration</a:t>
            </a:r>
          </a:p>
          <a:p>
            <a:pPr marL="457200" indent="-457200">
              <a:buFont typeface="Arial"/>
              <a:buChar char="•"/>
            </a:pPr>
            <a:r>
              <a:rPr lang="de-DE"/>
              <a:t>quick lookup</a:t>
            </a:r>
          </a:p>
          <a:p>
            <a:pPr marL="457200"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14</a:t>
            </a:fld>
            <a:endParaRPr lang="en-US" dirty="0"/>
          </a:p>
        </p:txBody>
      </p:sp>
      <p:sp>
        <p:nvSpPr>
          <p:cNvPr id="10" name="Pfeil nach oben 9"/>
          <p:cNvSpPr/>
          <p:nvPr/>
        </p:nvSpPr>
        <p:spPr>
          <a:xfrm>
            <a:off x="5004048" y="1844824"/>
            <a:ext cx="3528392" cy="2664296"/>
          </a:xfrm>
          <a:prstGeom prst="upArrow">
            <a:avLst>
              <a:gd name="adj1" fmla="val 75234"/>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400">
                <a:latin typeface="Nunito"/>
                <a:cs typeface="Nunito"/>
              </a:rPr>
              <a:t>complexity</a:t>
            </a:r>
          </a:p>
          <a:p>
            <a:pPr algn="ctr"/>
            <a:endParaRPr lang="de-DE" sz="2400">
              <a:latin typeface="Nunito"/>
              <a:cs typeface="Nunito"/>
            </a:endParaRPr>
          </a:p>
          <a:p>
            <a:pPr algn="ctr"/>
            <a:r>
              <a:rPr lang="de-DE" sz="2400">
                <a:latin typeface="Nunito"/>
                <a:cs typeface="Nunito"/>
              </a:rPr>
              <a:t>expressivity</a:t>
            </a:r>
          </a:p>
        </p:txBody>
      </p:sp>
    </p:spTree>
    <p:extLst>
      <p:ext uri="{BB962C8B-B14F-4D97-AF65-F5344CB8AC3E}">
        <p14:creationId xmlns:p14="http://schemas.microsoft.com/office/powerpoint/2010/main" val="159762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Data presentation architecture</a:t>
            </a:r>
          </a:p>
        </p:txBody>
      </p:sp>
      <p:sp>
        <p:nvSpPr>
          <p:cNvPr id="3" name="Inhaltsplatzhalter 2"/>
          <p:cNvSpPr>
            <a:spLocks noGrp="1"/>
          </p:cNvSpPr>
          <p:nvPr>
            <p:ph idx="1"/>
          </p:nvPr>
        </p:nvSpPr>
        <p:spPr/>
        <p:txBody>
          <a:bodyPr/>
          <a:lstStyle/>
          <a:p>
            <a:pPr marL="457200" indent="-457200">
              <a:buFont typeface="Arial"/>
              <a:buChar char="•"/>
            </a:pPr>
            <a:r>
              <a:rPr lang="de-DE"/>
              <a:t>basically: prioritize aspects of your data</a:t>
            </a:r>
          </a:p>
          <a:p>
            <a:pPr marL="457200" indent="-457200">
              <a:buFont typeface="Arial"/>
              <a:buChar char="•"/>
            </a:pPr>
            <a:r>
              <a:rPr lang="de-DE"/>
              <a:t>which aspects to visualize how?</a:t>
            </a:r>
          </a:p>
          <a:p>
            <a:pPr marL="457200" indent="-457200">
              <a:buFont typeface="Arial"/>
              <a:buChar char="•"/>
            </a:pPr>
            <a:r>
              <a:rPr lang="de-DE"/>
              <a:t>start with static representations (along visual variables)</a:t>
            </a:r>
          </a:p>
          <a:p>
            <a:pPr marL="457200" indent="-457200">
              <a:buFont typeface="Arial"/>
              <a:buChar char="•"/>
            </a:pPr>
            <a:r>
              <a:rPr lang="de-DE"/>
              <a:t>additional info (details-on-demand) via interaction</a:t>
            </a:r>
          </a:p>
          <a:p>
            <a:pPr marL="457200" indent="-457200">
              <a:buFont typeface="Arial"/>
              <a:buChar char="•"/>
            </a:pPr>
            <a:endParaRPr lang="de-DE"/>
          </a:p>
          <a:p>
            <a:pPr marL="457200"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15</a:t>
            </a:fld>
            <a:endParaRPr lang="en-US" dirty="0"/>
          </a:p>
        </p:txBody>
      </p:sp>
    </p:spTree>
    <p:extLst>
      <p:ext uri="{BB962C8B-B14F-4D97-AF65-F5344CB8AC3E}">
        <p14:creationId xmlns:p14="http://schemas.microsoft.com/office/powerpoint/2010/main" val="193304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Visual variables</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16</a:t>
            </a:fld>
            <a:endParaRPr lang="en-US" dirty="0"/>
          </a:p>
        </p:txBody>
      </p:sp>
      <p:pic>
        <p:nvPicPr>
          <p:cNvPr id="8" name="Bild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9712" y="1104517"/>
            <a:ext cx="5657056" cy="5753483"/>
          </a:xfrm>
          <a:prstGeom prst="rect">
            <a:avLst/>
          </a:prstGeom>
        </p:spPr>
      </p:pic>
    </p:spTree>
    <p:extLst>
      <p:ext uri="{BB962C8B-B14F-4D97-AF65-F5344CB8AC3E}">
        <p14:creationId xmlns:p14="http://schemas.microsoft.com/office/powerpoint/2010/main" val="1338241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DE"/>
              <a:t>Visual encoding</a:t>
            </a:r>
          </a:p>
        </p:txBody>
      </p:sp>
      <p:sp>
        <p:nvSpPr>
          <p:cNvPr id="7" name="Inhaltsplatzhalter 6"/>
          <p:cNvSpPr>
            <a:spLocks noGrp="1"/>
          </p:cNvSpPr>
          <p:nvPr>
            <p:ph idx="1"/>
          </p:nvPr>
        </p:nvSpPr>
        <p:spPr/>
        <p:txBody>
          <a:bodyPr/>
          <a:lstStyle/>
          <a:p>
            <a:pPr marL="457200" indent="-457200">
              <a:buFont typeface="Arial"/>
              <a:buChar char="•"/>
            </a:pPr>
            <a:r>
              <a:rPr lang="de-DE"/>
              <a:t>depends on your data</a:t>
            </a:r>
          </a:p>
          <a:p>
            <a:pPr marL="457200" indent="-457200">
              <a:buFont typeface="Arial"/>
              <a:buChar char="•"/>
            </a:pPr>
            <a:r>
              <a:rPr lang="de-DE"/>
              <a:t>iterative process</a:t>
            </a:r>
          </a:p>
          <a:p>
            <a:pPr marL="457200" indent="-457200">
              <a:buFont typeface="Arial"/>
              <a:buChar char="•"/>
            </a:pPr>
            <a:r>
              <a:rPr lang="de-DE"/>
              <a:t>can be intertwined with or preceeded by interaction</a:t>
            </a:r>
          </a:p>
          <a:p>
            <a:pPr marL="457200"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17</a:t>
            </a:fld>
            <a:endParaRPr lang="en-US" dirty="0"/>
          </a:p>
        </p:txBody>
      </p:sp>
    </p:spTree>
    <p:extLst>
      <p:ext uri="{BB962C8B-B14F-4D97-AF65-F5344CB8AC3E}">
        <p14:creationId xmlns:p14="http://schemas.microsoft.com/office/powerpoint/2010/main" val="151265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Interaction</a:t>
            </a:r>
          </a:p>
        </p:txBody>
      </p:sp>
      <p:sp>
        <p:nvSpPr>
          <p:cNvPr id="3" name="Inhaltsplatzhalter 2"/>
          <p:cNvSpPr>
            <a:spLocks noGrp="1"/>
          </p:cNvSpPr>
          <p:nvPr>
            <p:ph idx="1"/>
          </p:nvPr>
        </p:nvSpPr>
        <p:spPr/>
        <p:txBody>
          <a:bodyPr/>
          <a:lstStyle/>
          <a:p>
            <a:pPr marL="457200" indent="-457200">
              <a:buFont typeface="Arial"/>
              <a:buChar char="•"/>
            </a:pPr>
            <a:r>
              <a:rPr lang="de-DE"/>
              <a:t>see various models from part 1</a:t>
            </a:r>
          </a:p>
          <a:p>
            <a:pPr marL="457200" indent="-457200">
              <a:buFont typeface="Arial"/>
              <a:buChar char="•"/>
            </a:pPr>
            <a:r>
              <a:rPr lang="de-DE"/>
              <a:t>based on goals and context</a:t>
            </a:r>
          </a:p>
          <a:p>
            <a:pPr marL="457200" indent="-457200">
              <a:buFont typeface="Arial"/>
              <a:buChar char="•"/>
            </a:pPr>
            <a:r>
              <a:rPr lang="de-DE"/>
              <a:t>for existing techniques: use learned interactions</a:t>
            </a:r>
          </a:p>
          <a:p>
            <a:pPr marL="457200" indent="-457200">
              <a:buFont typeface="Arial"/>
              <a:buChar char="•"/>
            </a:pPr>
            <a:r>
              <a:rPr lang="de-DE"/>
              <a:t>for novel techniques/platforms: use learned interactions from the platform</a:t>
            </a:r>
          </a:p>
          <a:p>
            <a:pPr marL="457200" indent="-457200">
              <a:buFont typeface="Arial"/>
              <a:buChar char="•"/>
            </a:pPr>
            <a:endParaRPr lang="de-DE"/>
          </a:p>
          <a:p>
            <a:pPr marL="457200"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18</a:t>
            </a:fld>
            <a:endParaRPr lang="en-US" dirty="0"/>
          </a:p>
        </p:txBody>
      </p:sp>
    </p:spTree>
    <p:extLst>
      <p:ext uri="{BB962C8B-B14F-4D97-AF65-F5344CB8AC3E}">
        <p14:creationId xmlns:p14="http://schemas.microsoft.com/office/powerpoint/2010/main" val="33803917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19</a:t>
            </a:fld>
            <a:endParaRPr lang="en-US" dirty="0"/>
          </a:p>
        </p:txBody>
      </p:sp>
      <p:sp>
        <p:nvSpPr>
          <p:cNvPr id="6"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DOCUME~1\hs162\LOCALS~1\Temp\Rar$DR01.934\Flat for Linux\Movies\42-Movies_256x256.png">
            <a:hlinkClick r:id="rId3" action="ppaction://program"/>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9"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2_touchwave.avi</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1554716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 III:</a:t>
            </a:r>
            <a:br>
              <a:rPr lang="en-US" dirty="0" smtClean="0"/>
            </a:br>
            <a:r>
              <a:rPr lang="en-US" dirty="0" smtClean="0"/>
              <a:t>Interaction Metaphors</a:t>
            </a:r>
            <a:br>
              <a:rPr lang="en-US" dirty="0" smtClean="0"/>
            </a:br>
            <a:r>
              <a:rPr lang="en-US" dirty="0" smtClean="0"/>
              <a:t>and Guidelines</a:t>
            </a:r>
            <a:endParaRPr lang="en-US" dirty="0"/>
          </a:p>
        </p:txBody>
      </p:sp>
      <p:sp>
        <p:nvSpPr>
          <p:cNvPr id="3" name="Text Placeholder 2"/>
          <p:cNvSpPr>
            <a:spLocks noGrp="1"/>
          </p:cNvSpPr>
          <p:nvPr>
            <p:ph type="body" idx="1"/>
          </p:nvPr>
        </p:nvSpPr>
        <p:spPr/>
        <p:txBody>
          <a:bodyPr>
            <a:normAutofit/>
          </a:bodyPr>
          <a:lstStyle/>
          <a:p>
            <a:r>
              <a:rPr lang="en-US" sz="2800" dirty="0" smtClean="0"/>
              <a:t>Speaker: </a:t>
            </a:r>
            <a:r>
              <a:rPr lang="en-US" sz="2800" dirty="0" err="1" smtClean="0"/>
              <a:t>Dominikus</a:t>
            </a:r>
            <a:r>
              <a:rPr lang="en-US" sz="2800" dirty="0" smtClean="0"/>
              <a:t> </a:t>
            </a:r>
            <a:r>
              <a:rPr lang="en-US" sz="2800" dirty="0" err="1" smtClean="0"/>
              <a:t>Baur</a:t>
            </a:r>
            <a:endParaRPr lang="en-US" sz="2800" dirty="0"/>
          </a:p>
        </p:txBody>
      </p:sp>
      <p:sp>
        <p:nvSpPr>
          <p:cNvPr id="5" name="Slide Number Placeholder 4"/>
          <p:cNvSpPr>
            <a:spLocks noGrp="1"/>
          </p:cNvSpPr>
          <p:nvPr>
            <p:ph type="sldNum" sz="quarter" idx="12"/>
          </p:nvPr>
        </p:nvSpPr>
        <p:spPr/>
        <p:txBody>
          <a:bodyPr/>
          <a:lstStyle/>
          <a:p>
            <a:fld id="{30742C3F-4840-460C-ADF2-7005A7FA8881}" type="slidenum">
              <a:rPr lang="en-US" smtClean="0"/>
              <a:t>2</a:t>
            </a:fld>
            <a:endParaRPr lang="en-US" dirty="0"/>
          </a:p>
        </p:txBody>
      </p:sp>
      <p:sp>
        <p:nvSpPr>
          <p:cNvPr id="6" name="Footer Placeholder 3"/>
          <p:cNvSpPr>
            <a:spLocks noGrp="1"/>
          </p:cNvSpPr>
          <p:nvPr>
            <p:ph type="ftr" sz="quarter" idx="11"/>
          </p:nvPr>
        </p:nvSpPr>
        <p:spPr>
          <a:xfrm>
            <a:off x="467544" y="6356352"/>
            <a:ext cx="7848872" cy="365125"/>
          </a:xfrm>
        </p:spPr>
        <p:txBody>
          <a:bodyPr/>
          <a:lstStyle/>
          <a:p>
            <a:r>
              <a:rPr lang="en-US" dirty="0"/>
              <a:t>VIS Tutorial: Opening the Black Box of Interaction in </a:t>
            </a:r>
            <a:r>
              <a:rPr lang="en-US" dirty="0" smtClean="0"/>
              <a:t>Visualization </a:t>
            </a:r>
            <a:r>
              <a:rPr lang="en-US" dirty="0"/>
              <a:t>– H.-J. </a:t>
            </a:r>
            <a:r>
              <a:rPr lang="en-US" dirty="0" smtClean="0"/>
              <a:t>Schulz, T. v. </a:t>
            </a:r>
            <a:r>
              <a:rPr lang="en-US" dirty="0" err="1" smtClean="0"/>
              <a:t>Landesberger</a:t>
            </a:r>
            <a:r>
              <a:rPr lang="en-US" dirty="0" smtClean="0"/>
              <a:t>, D. </a:t>
            </a:r>
            <a:r>
              <a:rPr lang="en-US" dirty="0" err="1" smtClean="0"/>
              <a:t>Baur</a:t>
            </a:r>
            <a:endParaRPr lang="en-US" dirty="0"/>
          </a:p>
        </p:txBody>
      </p:sp>
    </p:spTree>
    <p:extLst>
      <p:ext uri="{BB962C8B-B14F-4D97-AF65-F5344CB8AC3E}">
        <p14:creationId xmlns:p14="http://schemas.microsoft.com/office/powerpoint/2010/main" val="2398480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Interaction scale</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20</a:t>
            </a:fld>
            <a:endParaRPr lang="en-US" dirty="0"/>
          </a:p>
        </p:txBody>
      </p:sp>
      <p:cxnSp>
        <p:nvCxnSpPr>
          <p:cNvPr id="7" name="Gerade Verbindung mit Pfeil 6"/>
          <p:cNvCxnSpPr/>
          <p:nvPr/>
        </p:nvCxnSpPr>
        <p:spPr>
          <a:xfrm>
            <a:off x="1043608" y="1700808"/>
            <a:ext cx="0" cy="4320480"/>
          </a:xfrm>
          <a:prstGeom prst="straightConnector1">
            <a:avLst/>
          </a:prstGeom>
          <a:ln w="57150" cmpd="sng">
            <a:headEnd type="triangle"/>
            <a:tailEnd type="triangle"/>
          </a:ln>
        </p:spPr>
        <p:style>
          <a:lnRef idx="1">
            <a:schemeClr val="dk1"/>
          </a:lnRef>
          <a:fillRef idx="0">
            <a:schemeClr val="dk1"/>
          </a:fillRef>
          <a:effectRef idx="0">
            <a:schemeClr val="dk1"/>
          </a:effectRef>
          <a:fontRef idx="minor">
            <a:schemeClr val="tx1"/>
          </a:fontRef>
        </p:style>
      </p:cxnSp>
      <p:sp>
        <p:nvSpPr>
          <p:cNvPr id="8" name="Textfeld 7"/>
          <p:cNvSpPr txBox="1"/>
          <p:nvPr/>
        </p:nvSpPr>
        <p:spPr>
          <a:xfrm>
            <a:off x="1331640" y="5373216"/>
            <a:ext cx="6988662" cy="553998"/>
          </a:xfrm>
          <a:prstGeom prst="rect">
            <a:avLst/>
          </a:prstGeom>
          <a:noFill/>
        </p:spPr>
        <p:txBody>
          <a:bodyPr wrap="none" rtlCol="0">
            <a:spAutoFit/>
          </a:bodyPr>
          <a:lstStyle/>
          <a:p>
            <a:r>
              <a:rPr lang="de-DE" sz="3000">
                <a:latin typeface="Nunito"/>
                <a:cs typeface="Nunito"/>
              </a:rPr>
              <a:t>Microinteractions (</a:t>
            </a:r>
            <a:r>
              <a:rPr lang="de-DE" sz="3000" i="1">
                <a:latin typeface="Nunito"/>
                <a:cs typeface="Nunito"/>
              </a:rPr>
              <a:t>details-on-demand</a:t>
            </a:r>
            <a:r>
              <a:rPr lang="de-DE" sz="3000">
                <a:latin typeface="Nunito"/>
                <a:cs typeface="Nunito"/>
              </a:rPr>
              <a:t>)</a:t>
            </a:r>
          </a:p>
        </p:txBody>
      </p:sp>
      <p:sp>
        <p:nvSpPr>
          <p:cNvPr id="9" name="Textfeld 8"/>
          <p:cNvSpPr txBox="1"/>
          <p:nvPr/>
        </p:nvSpPr>
        <p:spPr>
          <a:xfrm>
            <a:off x="1331641" y="1628800"/>
            <a:ext cx="7200800" cy="553998"/>
          </a:xfrm>
          <a:prstGeom prst="rect">
            <a:avLst/>
          </a:prstGeom>
          <a:noFill/>
        </p:spPr>
        <p:txBody>
          <a:bodyPr wrap="square" rtlCol="0">
            <a:spAutoFit/>
          </a:bodyPr>
          <a:lstStyle/>
          <a:p>
            <a:r>
              <a:rPr lang="de-DE" sz="3000">
                <a:latin typeface="Nunito"/>
                <a:cs typeface="Nunito"/>
              </a:rPr>
              <a:t>Navigation (</a:t>
            </a:r>
            <a:r>
              <a:rPr lang="de-DE" sz="3000" i="1">
                <a:latin typeface="Nunito"/>
                <a:cs typeface="Nunito"/>
              </a:rPr>
              <a:t>select view type</a:t>
            </a:r>
            <a:r>
              <a:rPr lang="de-DE" sz="3000">
                <a:latin typeface="Nunito"/>
                <a:cs typeface="Nunito"/>
              </a:rPr>
              <a:t>)</a:t>
            </a:r>
          </a:p>
        </p:txBody>
      </p:sp>
      <p:sp>
        <p:nvSpPr>
          <p:cNvPr id="10" name="Textfeld 9"/>
          <p:cNvSpPr txBox="1"/>
          <p:nvPr/>
        </p:nvSpPr>
        <p:spPr>
          <a:xfrm>
            <a:off x="1331641" y="3429000"/>
            <a:ext cx="6408712" cy="1015663"/>
          </a:xfrm>
          <a:prstGeom prst="rect">
            <a:avLst/>
          </a:prstGeom>
          <a:noFill/>
        </p:spPr>
        <p:txBody>
          <a:bodyPr wrap="square" rtlCol="0">
            <a:spAutoFit/>
          </a:bodyPr>
          <a:lstStyle/>
          <a:p>
            <a:r>
              <a:rPr lang="de-DE" sz="3000">
                <a:latin typeface="Nunito"/>
                <a:cs typeface="Nunito"/>
              </a:rPr>
              <a:t>Filtering/Highlighting (</a:t>
            </a:r>
            <a:r>
              <a:rPr lang="de-DE" sz="3000" i="1">
                <a:latin typeface="Nunito"/>
                <a:cs typeface="Nunito"/>
              </a:rPr>
              <a:t>select perspectives on the data</a:t>
            </a:r>
            <a:r>
              <a:rPr lang="de-DE" sz="3000">
                <a:latin typeface="Nunito"/>
                <a:cs typeface="Nunito"/>
              </a:rPr>
              <a:t>)</a:t>
            </a:r>
          </a:p>
        </p:txBody>
      </p:sp>
    </p:spTree>
    <p:extLst>
      <p:ext uri="{BB962C8B-B14F-4D97-AF65-F5344CB8AC3E}">
        <p14:creationId xmlns:p14="http://schemas.microsoft.com/office/powerpoint/2010/main" val="3287032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21</a:t>
            </a:fld>
            <a:endParaRPr lang="en-US" dirty="0"/>
          </a:p>
        </p:txBody>
      </p:sp>
      <p:sp>
        <p:nvSpPr>
          <p:cNvPr id="6" name="Textfeld 5"/>
          <p:cNvSpPr txBox="1"/>
          <p:nvPr/>
        </p:nvSpPr>
        <p:spPr>
          <a:xfrm>
            <a:off x="0" y="-14400"/>
            <a:ext cx="9252520" cy="1938992"/>
          </a:xfrm>
          <a:custGeom>
            <a:avLst/>
            <a:gdLst>
              <a:gd name="connsiteX0" fmla="*/ 0 w 5544616"/>
              <a:gd name="connsiteY0" fmla="*/ 0 h 523220"/>
              <a:gd name="connsiteX1" fmla="*/ 5544616 w 5544616"/>
              <a:gd name="connsiteY1" fmla="*/ 0 h 523220"/>
              <a:gd name="connsiteX2" fmla="*/ 5544616 w 5544616"/>
              <a:gd name="connsiteY2" fmla="*/ 523220 h 523220"/>
              <a:gd name="connsiteX3" fmla="*/ 0 w 5544616"/>
              <a:gd name="connsiteY3" fmla="*/ 523220 h 523220"/>
              <a:gd name="connsiteX4" fmla="*/ 0 w 5544616"/>
              <a:gd name="connsiteY4" fmla="*/ 0 h 523220"/>
              <a:gd name="connsiteX0" fmla="*/ 0 w 5544616"/>
              <a:gd name="connsiteY0" fmla="*/ 0 h 524634"/>
              <a:gd name="connsiteX1" fmla="*/ 5544616 w 5544616"/>
              <a:gd name="connsiteY1" fmla="*/ 0 h 524634"/>
              <a:gd name="connsiteX2" fmla="*/ 5544616 w 5544616"/>
              <a:gd name="connsiteY2" fmla="*/ 523220 h 524634"/>
              <a:gd name="connsiteX3" fmla="*/ 2836851 w 5544616"/>
              <a:gd name="connsiteY3" fmla="*/ 524634 h 524634"/>
              <a:gd name="connsiteX4" fmla="*/ 0 w 5544616"/>
              <a:gd name="connsiteY4" fmla="*/ 523220 h 524634"/>
              <a:gd name="connsiteX5" fmla="*/ 0 w 5544616"/>
              <a:gd name="connsiteY5" fmla="*/ 0 h 524634"/>
              <a:gd name="connsiteX0" fmla="*/ 0 w 5544616"/>
              <a:gd name="connsiteY0" fmla="*/ 0 h 881839"/>
              <a:gd name="connsiteX1" fmla="*/ 5544616 w 5544616"/>
              <a:gd name="connsiteY1" fmla="*/ 0 h 881839"/>
              <a:gd name="connsiteX2" fmla="*/ 5544616 w 5544616"/>
              <a:gd name="connsiteY2" fmla="*/ 523220 h 881839"/>
              <a:gd name="connsiteX3" fmla="*/ 2797166 w 5544616"/>
              <a:gd name="connsiteY3" fmla="*/ 881839 h 881839"/>
              <a:gd name="connsiteX4" fmla="*/ 0 w 5544616"/>
              <a:gd name="connsiteY4" fmla="*/ 523220 h 881839"/>
              <a:gd name="connsiteX5" fmla="*/ 0 w 5544616"/>
              <a:gd name="connsiteY5" fmla="*/ 0 h 88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4616" h="881839">
                <a:moveTo>
                  <a:pt x="0" y="0"/>
                </a:moveTo>
                <a:lnTo>
                  <a:pt x="5544616" y="0"/>
                </a:lnTo>
                <a:lnTo>
                  <a:pt x="5544616" y="523220"/>
                </a:lnTo>
                <a:lnTo>
                  <a:pt x="2797166" y="881839"/>
                </a:lnTo>
                <a:lnTo>
                  <a:pt x="0" y="523220"/>
                </a:lnTo>
                <a:lnTo>
                  <a:pt x="0" y="0"/>
                </a:lnTo>
                <a:close/>
              </a:path>
            </a:pathLst>
          </a:custGeom>
          <a:solidFill>
            <a:schemeClr val="tx1"/>
          </a:solidFill>
          <a:ln>
            <a:solidFill>
              <a:schemeClr val="bg1"/>
            </a:solidFill>
          </a:ln>
        </p:spPr>
        <p:txBody>
          <a:bodyPr wrap="square" rtlCol="0">
            <a:spAutoFit/>
          </a:bodyPr>
          <a:lstStyle/>
          <a:p>
            <a:pPr algn="ctr"/>
            <a:endParaRPr lang="de-DE" sz="4000">
              <a:solidFill>
                <a:schemeClr val="bg1"/>
              </a:solidFill>
              <a:latin typeface="Nunito"/>
              <a:cs typeface="Nunito"/>
            </a:endParaRPr>
          </a:p>
          <a:p>
            <a:pPr algn="ctr"/>
            <a:r>
              <a:rPr lang="de-DE" sz="4000">
                <a:solidFill>
                  <a:schemeClr val="bg1"/>
                </a:solidFill>
                <a:latin typeface="Nunito"/>
                <a:cs typeface="Nunito"/>
              </a:rPr>
              <a:t>GOAL</a:t>
            </a:r>
          </a:p>
          <a:p>
            <a:pPr algn="ctr"/>
            <a:endParaRPr lang="de-DE" sz="4000">
              <a:solidFill>
                <a:schemeClr val="bg1"/>
              </a:solidFill>
              <a:latin typeface="Nunito"/>
              <a:cs typeface="Nunito"/>
            </a:endParaRPr>
          </a:p>
        </p:txBody>
      </p:sp>
      <p:sp>
        <p:nvSpPr>
          <p:cNvPr id="13" name="Textfeld 12"/>
          <p:cNvSpPr txBox="1"/>
          <p:nvPr/>
        </p:nvSpPr>
        <p:spPr>
          <a:xfrm>
            <a:off x="-36512" y="5805264"/>
            <a:ext cx="9289032" cy="1323439"/>
          </a:xfrm>
          <a:prstGeom prst="rect">
            <a:avLst/>
          </a:prstGeom>
          <a:solidFill>
            <a:schemeClr val="tx1"/>
          </a:solidFill>
          <a:ln>
            <a:solidFill>
              <a:schemeClr val="bg1"/>
            </a:solidFill>
          </a:ln>
        </p:spPr>
        <p:txBody>
          <a:bodyPr wrap="square" rtlCol="0">
            <a:spAutoFit/>
          </a:bodyPr>
          <a:lstStyle/>
          <a:p>
            <a:pPr algn="ctr"/>
            <a:r>
              <a:rPr lang="de-DE" sz="4000">
                <a:solidFill>
                  <a:schemeClr val="bg1"/>
                </a:solidFill>
                <a:latin typeface="Nunito"/>
                <a:cs typeface="Nunito"/>
              </a:rPr>
              <a:t>METAPHOR</a:t>
            </a:r>
          </a:p>
          <a:p>
            <a:pPr algn="ctr"/>
            <a:endParaRPr lang="de-DE" sz="4000">
              <a:solidFill>
                <a:schemeClr val="bg1"/>
              </a:solidFill>
              <a:latin typeface="Nunito"/>
              <a:cs typeface="Nunito"/>
            </a:endParaRPr>
          </a:p>
        </p:txBody>
      </p:sp>
      <p:grpSp>
        <p:nvGrpSpPr>
          <p:cNvPr id="12" name="Gruppierung 11"/>
          <p:cNvGrpSpPr/>
          <p:nvPr/>
        </p:nvGrpSpPr>
        <p:grpSpPr>
          <a:xfrm>
            <a:off x="1979712" y="1240909"/>
            <a:ext cx="4896544" cy="4708371"/>
            <a:chOff x="2266247" y="1412776"/>
            <a:chExt cx="3698494" cy="3528392"/>
          </a:xfrm>
        </p:grpSpPr>
        <p:sp>
          <p:nvSpPr>
            <p:cNvPr id="11" name="Oval 10"/>
            <p:cNvSpPr/>
            <p:nvPr/>
          </p:nvSpPr>
          <p:spPr>
            <a:xfrm>
              <a:off x="2411760" y="1412776"/>
              <a:ext cx="3528392" cy="3528392"/>
            </a:xfrm>
            <a:prstGeom prst="ellipse">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Textfeld 7"/>
            <p:cNvSpPr txBox="1"/>
            <p:nvPr/>
          </p:nvSpPr>
          <p:spPr>
            <a:xfrm>
              <a:off x="2266247" y="2708920"/>
              <a:ext cx="1820194" cy="1089187"/>
            </a:xfrm>
            <a:prstGeom prst="rect">
              <a:avLst/>
            </a:prstGeom>
            <a:noFill/>
          </p:spPr>
          <p:txBody>
            <a:bodyPr wrap="none" rtlCol="0">
              <a:spAutoFit/>
            </a:bodyPr>
            <a:lstStyle/>
            <a:p>
              <a:pPr algn="ctr"/>
              <a:r>
                <a:rPr lang="de-DE" sz="2400">
                  <a:latin typeface="Nunito"/>
                  <a:cs typeface="Nunito"/>
                </a:rPr>
                <a:t>Data</a:t>
              </a:r>
            </a:p>
            <a:p>
              <a:pPr algn="ctr"/>
              <a:r>
                <a:rPr lang="de-DE" sz="2400">
                  <a:latin typeface="Nunito"/>
                  <a:cs typeface="Nunito"/>
                </a:rPr>
                <a:t>Presentation</a:t>
              </a:r>
            </a:p>
            <a:p>
              <a:pPr algn="ctr"/>
              <a:r>
                <a:rPr lang="de-DE" sz="2400">
                  <a:latin typeface="Nunito"/>
                  <a:cs typeface="Nunito"/>
                </a:rPr>
                <a:t>Architecture</a:t>
              </a:r>
            </a:p>
          </p:txBody>
        </p:sp>
        <p:sp>
          <p:nvSpPr>
            <p:cNvPr id="9" name="Textfeld 8"/>
            <p:cNvSpPr txBox="1"/>
            <p:nvPr/>
          </p:nvSpPr>
          <p:spPr>
            <a:xfrm>
              <a:off x="3632764" y="1851652"/>
              <a:ext cx="2331977" cy="1089187"/>
            </a:xfrm>
            <a:prstGeom prst="rect">
              <a:avLst/>
            </a:prstGeom>
            <a:noFill/>
          </p:spPr>
          <p:txBody>
            <a:bodyPr wrap="none" rtlCol="0">
              <a:spAutoFit/>
            </a:bodyPr>
            <a:lstStyle/>
            <a:p>
              <a:pPr algn="ctr"/>
              <a:r>
                <a:rPr lang="de-DE" sz="2400">
                  <a:latin typeface="Nunito"/>
                  <a:cs typeface="Nunito"/>
                </a:rPr>
                <a:t>Visual</a:t>
              </a:r>
            </a:p>
            <a:p>
              <a:pPr algn="ctr"/>
              <a:r>
                <a:rPr lang="de-DE" sz="2400">
                  <a:latin typeface="Nunito"/>
                  <a:cs typeface="Nunito"/>
                </a:rPr>
                <a:t>Representation / </a:t>
              </a:r>
            </a:p>
            <a:p>
              <a:pPr algn="ctr"/>
              <a:r>
                <a:rPr lang="de-DE" sz="2400">
                  <a:latin typeface="Nunito"/>
                  <a:cs typeface="Nunito"/>
                </a:rPr>
                <a:t>Encoding</a:t>
              </a:r>
            </a:p>
          </p:txBody>
        </p:sp>
        <p:sp>
          <p:nvSpPr>
            <p:cNvPr id="10" name="Textfeld 9"/>
            <p:cNvSpPr txBox="1"/>
            <p:nvPr/>
          </p:nvSpPr>
          <p:spPr>
            <a:xfrm>
              <a:off x="4110870" y="3789040"/>
              <a:ext cx="1562733" cy="418918"/>
            </a:xfrm>
            <a:prstGeom prst="rect">
              <a:avLst/>
            </a:prstGeom>
            <a:noFill/>
          </p:spPr>
          <p:txBody>
            <a:bodyPr wrap="none" rtlCol="0">
              <a:spAutoFit/>
            </a:bodyPr>
            <a:lstStyle/>
            <a:p>
              <a:pPr algn="ctr"/>
              <a:r>
                <a:rPr lang="de-DE" sz="2400">
                  <a:latin typeface="Nunito"/>
                  <a:cs typeface="Nunito"/>
                </a:rPr>
                <a:t>Interaction</a:t>
              </a:r>
            </a:p>
          </p:txBody>
        </p:sp>
      </p:grpSp>
    </p:spTree>
    <p:extLst>
      <p:ext uri="{BB962C8B-B14F-4D97-AF65-F5344CB8AC3E}">
        <p14:creationId xmlns:p14="http://schemas.microsoft.com/office/powerpoint/2010/main" val="29235772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a:t>HEURISTICS</a:t>
            </a:r>
          </a:p>
        </p:txBody>
      </p:sp>
      <p:sp>
        <p:nvSpPr>
          <p:cNvPr id="7" name="Textplatzhalter 6"/>
          <p:cNvSpPr>
            <a:spLocks noGrp="1"/>
          </p:cNvSpPr>
          <p:nvPr>
            <p:ph type="body" idx="1"/>
          </p:nvPr>
        </p:nvSpPr>
        <p:spPr/>
        <p:txBody>
          <a:bodyPr/>
          <a:lstStyle/>
          <a:p>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22</a:t>
            </a:fld>
            <a:endParaRPr lang="en-US" dirty="0"/>
          </a:p>
        </p:txBody>
      </p:sp>
      <p:sp>
        <p:nvSpPr>
          <p:cNvPr id="8" name="Bildplatzhalter 7"/>
          <p:cNvSpPr>
            <a:spLocks noGrp="1"/>
          </p:cNvSpPr>
          <p:nvPr>
            <p:ph type="pic" sz="quarter" idx="13"/>
          </p:nvPr>
        </p:nvSpPr>
        <p:spPr/>
      </p:sp>
    </p:spTree>
    <p:extLst>
      <p:ext uri="{BB962C8B-B14F-4D97-AF65-F5344CB8AC3E}">
        <p14:creationId xmlns:p14="http://schemas.microsoft.com/office/powerpoint/2010/main" val="1867539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HCI “Laws”</a:t>
            </a:r>
            <a:endParaRPr lang="en-US" dirty="0"/>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err="1"/>
              <a:t>Fitts</a:t>
            </a:r>
            <a:r>
              <a:rPr lang="en-US" dirty="0"/>
              <a:t>’ </a:t>
            </a:r>
            <a:r>
              <a:rPr lang="en-US" dirty="0" smtClean="0"/>
              <a:t>Law (Paul </a:t>
            </a:r>
            <a:r>
              <a:rPr lang="en-US" dirty="0" err="1" smtClean="0"/>
              <a:t>Fitts</a:t>
            </a:r>
            <a:r>
              <a:rPr lang="en-US" dirty="0"/>
              <a:t> 1954)</a:t>
            </a:r>
            <a:endParaRPr lang="en-US" dirty="0" smtClean="0"/>
          </a:p>
          <a:p>
            <a:pPr marL="457200" indent="-457200">
              <a:buFont typeface="Arial" panose="020B0604020202020204" pitchFamily="34" charset="0"/>
              <a:buChar char="•"/>
            </a:pPr>
            <a:r>
              <a:rPr lang="de-DE" dirty="0" smtClean="0"/>
              <a:t>Hick</a:t>
            </a:r>
            <a:r>
              <a:rPr lang="en-US" dirty="0" smtClean="0"/>
              <a:t>’</a:t>
            </a:r>
            <a:r>
              <a:rPr lang="de-DE" dirty="0" smtClean="0"/>
              <a:t>s Law (William Edmund Hick 1952</a:t>
            </a:r>
          </a:p>
          <a:p>
            <a:pPr marL="457200" indent="-457200">
              <a:buFont typeface="Arial" panose="020B0604020202020204" pitchFamily="34" charset="0"/>
              <a:buChar char="•"/>
            </a:pPr>
            <a:r>
              <a:rPr lang="de-DE" dirty="0" err="1" smtClean="0"/>
              <a:t>Teslers</a:t>
            </a:r>
            <a:r>
              <a:rPr lang="en-US" dirty="0" smtClean="0"/>
              <a:t>’</a:t>
            </a:r>
            <a:r>
              <a:rPr lang="de-DE" dirty="0" smtClean="0"/>
              <a:t> Law (Larry </a:t>
            </a:r>
            <a:r>
              <a:rPr lang="de-DE" dirty="0" err="1" smtClean="0"/>
              <a:t>Tesler</a:t>
            </a:r>
            <a:r>
              <a:rPr lang="de-DE" dirty="0" smtClean="0"/>
              <a:t> 1984</a:t>
            </a:r>
            <a:endParaRPr lang="en-US" dirty="0" smtClean="0"/>
          </a:p>
        </p:txBody>
      </p:sp>
      <p:sp>
        <p:nvSpPr>
          <p:cNvPr id="5" name="Slide Number Placeholder 4"/>
          <p:cNvSpPr>
            <a:spLocks noGrp="1"/>
          </p:cNvSpPr>
          <p:nvPr>
            <p:ph type="sldNum" sz="quarter" idx="12"/>
          </p:nvPr>
        </p:nvSpPr>
        <p:spPr/>
        <p:txBody>
          <a:bodyPr/>
          <a:lstStyle/>
          <a:p>
            <a:fld id="{30742C3F-4840-460C-ADF2-7005A7FA8881}" type="slidenum">
              <a:rPr lang="en-US" smtClean="0"/>
              <a:t>23</a:t>
            </a:fld>
            <a:endParaRPr lang="en-US" dirty="0"/>
          </a:p>
        </p:txBody>
      </p:sp>
      <p:sp>
        <p:nvSpPr>
          <p:cNvPr id="6" name="Footer Placeholder 3"/>
          <p:cNvSpPr>
            <a:spLocks noGrp="1"/>
          </p:cNvSpPr>
          <p:nvPr>
            <p:ph type="ftr" sz="quarter" idx="11"/>
          </p:nvPr>
        </p:nvSpPr>
        <p:spPr>
          <a:xfrm>
            <a:off x="467544" y="6356352"/>
            <a:ext cx="7848872" cy="365125"/>
          </a:xfrm>
        </p:spPr>
        <p:txBody>
          <a:bodyPr/>
          <a:lstStyle/>
          <a:p>
            <a:r>
              <a:rPr lang="en-US" dirty="0"/>
              <a:t>VIS Tutorial: Opening the Black Box of Interaction in </a:t>
            </a:r>
            <a:r>
              <a:rPr lang="en-US" dirty="0" smtClean="0"/>
              <a:t>Visualization </a:t>
            </a:r>
            <a:r>
              <a:rPr lang="en-US" dirty="0"/>
              <a:t>– H.-J. </a:t>
            </a:r>
            <a:r>
              <a:rPr lang="en-US" dirty="0" smtClean="0"/>
              <a:t>Schulz, T. v. </a:t>
            </a:r>
            <a:r>
              <a:rPr lang="en-US" dirty="0" err="1" smtClean="0"/>
              <a:t>Landesberger</a:t>
            </a:r>
            <a:r>
              <a:rPr lang="en-US" dirty="0" smtClean="0"/>
              <a:t>, D. </a:t>
            </a:r>
            <a:r>
              <a:rPr lang="en-US" dirty="0" err="1" smtClean="0"/>
              <a:t>Baur</a:t>
            </a:r>
            <a:endParaRPr lang="en-US" dirty="0"/>
          </a:p>
        </p:txBody>
      </p:sp>
    </p:spTree>
    <p:extLst>
      <p:ext uri="{BB962C8B-B14F-4D97-AF65-F5344CB8AC3E}">
        <p14:creationId xmlns:p14="http://schemas.microsoft.com/office/powerpoint/2010/main" val="362661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Heuristics examples:</a:t>
            </a:r>
          </a:p>
        </p:txBody>
      </p:sp>
      <p:sp>
        <p:nvSpPr>
          <p:cNvPr id="3" name="Inhaltsplatzhalter 2"/>
          <p:cNvSpPr>
            <a:spLocks noGrp="1"/>
          </p:cNvSpPr>
          <p:nvPr>
            <p:ph idx="1"/>
          </p:nvPr>
        </p:nvSpPr>
        <p:spPr/>
        <p:txBody>
          <a:bodyPr/>
          <a:lstStyle/>
          <a:p>
            <a:pPr marL="457200" indent="-457200">
              <a:buFont typeface="Arial"/>
              <a:buChar char="•"/>
            </a:pPr>
            <a:r>
              <a:rPr lang="de-DE"/>
              <a:t>Shneiderman: 8 golden rules</a:t>
            </a:r>
          </a:p>
          <a:p>
            <a:pPr marL="457200" indent="-457200">
              <a:buFont typeface="Arial"/>
              <a:buChar char="•"/>
            </a:pPr>
            <a:r>
              <a:rPr lang="de-DE"/>
              <a:t>Nielsen: 10 Usability Heuristics</a:t>
            </a:r>
          </a:p>
          <a:p>
            <a:pPr marL="457200" indent="-457200">
              <a:buFont typeface="Arial"/>
              <a:buChar char="•"/>
            </a:pPr>
            <a:r>
              <a:rPr lang="de-DE"/>
              <a:t>...</a:t>
            </a:r>
          </a:p>
          <a:p>
            <a:pPr marL="457200"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24</a:t>
            </a:fld>
            <a:endParaRPr lang="en-US" dirty="0"/>
          </a:p>
        </p:txBody>
      </p:sp>
    </p:spTree>
    <p:extLst>
      <p:ext uri="{BB962C8B-B14F-4D97-AF65-F5344CB8AC3E}">
        <p14:creationId xmlns:p14="http://schemas.microsoft.com/office/powerpoint/2010/main" val="304866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8 golden rules</a:t>
            </a:r>
          </a:p>
        </p:txBody>
      </p:sp>
      <p:sp>
        <p:nvSpPr>
          <p:cNvPr id="3" name="Inhaltsplatzhalter 2"/>
          <p:cNvSpPr>
            <a:spLocks noGrp="1"/>
          </p:cNvSpPr>
          <p:nvPr>
            <p:ph idx="1"/>
          </p:nvPr>
        </p:nvSpPr>
        <p:spPr/>
        <p:txBody>
          <a:bodyPr>
            <a:normAutofit fontScale="92500" lnSpcReduction="20000"/>
          </a:bodyPr>
          <a:lstStyle/>
          <a:p>
            <a:pPr marL="514350" indent="-514350">
              <a:buFont typeface="+mj-lt"/>
              <a:buAutoNum type="arabicPeriod"/>
            </a:pPr>
            <a:r>
              <a:rPr lang="de-DE"/>
              <a:t>Strive for consistency.</a:t>
            </a:r>
          </a:p>
          <a:p>
            <a:pPr marL="514350" indent="-514350">
              <a:buFont typeface="+mj-lt"/>
              <a:buAutoNum type="arabicPeriod"/>
            </a:pPr>
            <a:r>
              <a:rPr lang="de-DE"/>
              <a:t>Enable frequent users to use shortcuts.</a:t>
            </a:r>
          </a:p>
          <a:p>
            <a:pPr marL="514350" indent="-514350">
              <a:buFont typeface="+mj-lt"/>
              <a:buAutoNum type="arabicPeriod"/>
            </a:pPr>
            <a:r>
              <a:rPr lang="de-DE"/>
              <a:t>Offer informative feedback.</a:t>
            </a:r>
          </a:p>
          <a:p>
            <a:pPr marL="514350" indent="-514350">
              <a:buFont typeface="+mj-lt"/>
              <a:buAutoNum type="arabicPeriod"/>
            </a:pPr>
            <a:r>
              <a:rPr lang="de-DE"/>
              <a:t>Design dialog to yield closure.</a:t>
            </a:r>
          </a:p>
          <a:p>
            <a:pPr marL="514350" indent="-514350">
              <a:buFont typeface="+mj-lt"/>
              <a:buAutoNum type="arabicPeriod"/>
            </a:pPr>
            <a:r>
              <a:rPr lang="de-DE"/>
              <a:t>Offer simple error handling.</a:t>
            </a:r>
          </a:p>
          <a:p>
            <a:pPr marL="514350" indent="-514350">
              <a:buFont typeface="+mj-lt"/>
              <a:buAutoNum type="arabicPeriod"/>
            </a:pPr>
            <a:r>
              <a:rPr lang="de-DE"/>
              <a:t>Permit easy reversal of actions.</a:t>
            </a:r>
          </a:p>
          <a:p>
            <a:pPr marL="514350" indent="-514350">
              <a:buFont typeface="+mj-lt"/>
              <a:buAutoNum type="arabicPeriod"/>
            </a:pPr>
            <a:r>
              <a:rPr lang="de-DE"/>
              <a:t>Support internal locus of control.</a:t>
            </a:r>
          </a:p>
          <a:p>
            <a:pPr marL="514350" indent="-514350">
              <a:buFont typeface="+mj-lt"/>
              <a:buAutoNum type="arabicPeriod"/>
            </a:pPr>
            <a:r>
              <a:rPr lang="de-DE"/>
              <a:t>Reduce short-term memory load.</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25</a:t>
            </a:fld>
            <a:endParaRPr lang="en-US" dirty="0"/>
          </a:p>
        </p:txBody>
      </p:sp>
    </p:spTree>
    <p:extLst>
      <p:ext uri="{BB962C8B-B14F-4D97-AF65-F5344CB8AC3E}">
        <p14:creationId xmlns:p14="http://schemas.microsoft.com/office/powerpoint/2010/main" val="2888617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Elmqvist et al.: Fluid Interaction</a:t>
            </a:r>
          </a:p>
        </p:txBody>
      </p:sp>
      <p:sp>
        <p:nvSpPr>
          <p:cNvPr id="3" name="Inhaltsplatzhalter 2"/>
          <p:cNvSpPr>
            <a:spLocks noGrp="1"/>
          </p:cNvSpPr>
          <p:nvPr>
            <p:ph idx="1"/>
          </p:nvPr>
        </p:nvSpPr>
        <p:spPr/>
        <p:txBody>
          <a:bodyPr>
            <a:normAutofit fontScale="77500" lnSpcReduction="20000"/>
          </a:bodyPr>
          <a:lstStyle/>
          <a:p>
            <a:r>
              <a:rPr lang="de-DE" b="1"/>
              <a:t>DG1</a:t>
            </a:r>
            <a:r>
              <a:rPr lang="de-DE"/>
              <a:t>: Use smooth animated transitions between states</a:t>
            </a:r>
          </a:p>
          <a:p>
            <a:r>
              <a:rPr lang="de-DE" b="1"/>
              <a:t>DG2</a:t>
            </a:r>
            <a:r>
              <a:rPr lang="de-DE"/>
              <a:t>: Provide immediate visual feedback on interaction</a:t>
            </a:r>
          </a:p>
          <a:p>
            <a:r>
              <a:rPr lang="de-DE" b="1"/>
              <a:t>DG3</a:t>
            </a:r>
            <a:r>
              <a:rPr lang="de-DE"/>
              <a:t>: Minimize indirection in the interface</a:t>
            </a:r>
          </a:p>
          <a:p>
            <a:r>
              <a:rPr lang="de-DE" b="1"/>
              <a:t>DG4</a:t>
            </a:r>
            <a:r>
              <a:rPr lang="de-DE"/>
              <a:t>: Integrate user interface components in the visual representation</a:t>
            </a:r>
          </a:p>
          <a:p>
            <a:r>
              <a:rPr lang="de-DE" b="1"/>
              <a:t>DG5</a:t>
            </a:r>
            <a:r>
              <a:rPr lang="de-DE"/>
              <a:t>: Reward interaction</a:t>
            </a:r>
          </a:p>
          <a:p>
            <a:r>
              <a:rPr lang="de-DE" b="1"/>
              <a:t>DG6</a:t>
            </a:r>
            <a:r>
              <a:rPr lang="de-DE"/>
              <a:t>: Ensure that interaction ‚never ends‘</a:t>
            </a:r>
          </a:p>
          <a:p>
            <a:r>
              <a:rPr lang="de-DE" b="1"/>
              <a:t>DG7</a:t>
            </a:r>
            <a:r>
              <a:rPr lang="de-DE"/>
              <a:t>: Reinforce a clear conceptual model</a:t>
            </a:r>
          </a:p>
          <a:p>
            <a:r>
              <a:rPr lang="de-DE" b="1"/>
              <a:t>DG8</a:t>
            </a:r>
            <a:r>
              <a:rPr lang="de-DE"/>
              <a:t>: Avoid explicit mode changes</a:t>
            </a:r>
          </a:p>
          <a:p>
            <a:r>
              <a:rPr lang="de-DE" sz="1800"/>
              <a:t>[Elmqvist et al. 2011]</a:t>
            </a:r>
          </a:p>
          <a:p>
            <a:endParaRPr lang="de-DE"/>
          </a:p>
          <a:p>
            <a:endParaRPr lang="de-DE"/>
          </a:p>
          <a:p>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26</a:t>
            </a:fld>
            <a:endParaRPr lang="en-US" dirty="0"/>
          </a:p>
        </p:txBody>
      </p:sp>
    </p:spTree>
    <p:extLst>
      <p:ext uri="{BB962C8B-B14F-4D97-AF65-F5344CB8AC3E}">
        <p14:creationId xmlns:p14="http://schemas.microsoft.com/office/powerpoint/2010/main" val="185055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27</a:t>
            </a:fld>
            <a:endParaRPr lang="en-US" dirty="0"/>
          </a:p>
        </p:txBody>
      </p:sp>
      <p:pic>
        <p:nvPicPr>
          <p:cNvPr id="6" name="Bild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6592" y="-28703"/>
            <a:ext cx="12588488" cy="6886703"/>
          </a:xfrm>
          <a:prstGeom prst="rect">
            <a:avLst/>
          </a:prstGeom>
        </p:spPr>
      </p:pic>
    </p:spTree>
    <p:extLst>
      <p:ext uri="{BB962C8B-B14F-4D97-AF65-F5344CB8AC3E}">
        <p14:creationId xmlns:p14="http://schemas.microsoft.com/office/powerpoint/2010/main" val="12019336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Heuristics</a:t>
            </a:r>
          </a:p>
        </p:txBody>
      </p:sp>
      <p:sp>
        <p:nvSpPr>
          <p:cNvPr id="3" name="Inhaltsplatzhalter 2"/>
          <p:cNvSpPr>
            <a:spLocks noGrp="1"/>
          </p:cNvSpPr>
          <p:nvPr>
            <p:ph idx="1"/>
          </p:nvPr>
        </p:nvSpPr>
        <p:spPr/>
        <p:txBody>
          <a:bodyPr/>
          <a:lstStyle/>
          <a:p>
            <a:pPr marL="457200" indent="-457200">
              <a:buFont typeface="Arial"/>
              <a:buChar char="•"/>
            </a:pPr>
            <a:r>
              <a:rPr lang="de-DE"/>
              <a:t>Absolute minimum of interaction design</a:t>
            </a:r>
          </a:p>
          <a:p>
            <a:pPr marL="457200" indent="-457200">
              <a:buFont typeface="Arial"/>
              <a:buChar char="•"/>
            </a:pPr>
            <a:r>
              <a:rPr lang="de-DE"/>
              <a:t>Usually tells you what NOT to do!</a:t>
            </a:r>
          </a:p>
          <a:p>
            <a:pPr marL="457200" indent="-457200">
              <a:buFont typeface="Arial"/>
              <a:buChar char="•"/>
            </a:pPr>
            <a:r>
              <a:rPr lang="de-DE"/>
              <a:t>Works well as checklist</a:t>
            </a:r>
          </a:p>
          <a:p>
            <a:pPr marL="457200" indent="-457200">
              <a:buFont typeface="Arial"/>
              <a:buChar char="•"/>
            </a:pPr>
            <a:r>
              <a:rPr lang="de-DE"/>
              <a:t>Can be used for evaluation</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28</a:t>
            </a:fld>
            <a:endParaRPr lang="en-US" dirty="0"/>
          </a:p>
        </p:txBody>
      </p:sp>
    </p:spTree>
    <p:extLst>
      <p:ext uri="{BB962C8B-B14F-4D97-AF65-F5344CB8AC3E}">
        <p14:creationId xmlns:p14="http://schemas.microsoft.com/office/powerpoint/2010/main" val="314308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a:t>Metaphors</a:t>
            </a:r>
          </a:p>
        </p:txBody>
      </p:sp>
      <p:sp>
        <p:nvSpPr>
          <p:cNvPr id="7" name="Textplatzhalter 6"/>
          <p:cNvSpPr>
            <a:spLocks noGrp="1"/>
          </p:cNvSpPr>
          <p:nvPr>
            <p:ph type="body" idx="1"/>
          </p:nvPr>
        </p:nvSpPr>
        <p:spPr/>
        <p:txBody>
          <a:bodyPr/>
          <a:lstStyle/>
          <a:p>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29</a:t>
            </a:fld>
            <a:endParaRPr lang="en-US" dirty="0"/>
          </a:p>
        </p:txBody>
      </p:sp>
      <p:sp>
        <p:nvSpPr>
          <p:cNvPr id="8" name="Bildplatzhalter 7"/>
          <p:cNvSpPr>
            <a:spLocks noGrp="1"/>
          </p:cNvSpPr>
          <p:nvPr>
            <p:ph type="pic" sz="quarter" idx="13"/>
          </p:nvPr>
        </p:nvSpPr>
        <p:spPr/>
      </p:sp>
    </p:spTree>
    <p:extLst>
      <p:ext uri="{BB962C8B-B14F-4D97-AF65-F5344CB8AC3E}">
        <p14:creationId xmlns:p14="http://schemas.microsoft.com/office/powerpoint/2010/main" val="23916279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2411760" y="1700808"/>
            <a:ext cx="3456384" cy="312191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Part 3: Interaction metaphors</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pPr/>
              <a:t>3</a:t>
            </a:fld>
            <a:endParaRPr lang="en-US" dirty="0"/>
          </a:p>
        </p:txBody>
      </p:sp>
      <p:sp>
        <p:nvSpPr>
          <p:cNvPr id="9" name="Footer Placeholder 3"/>
          <p:cNvSpPr>
            <a:spLocks noGrp="1"/>
          </p:cNvSpPr>
          <p:nvPr>
            <p:ph type="ftr" sz="quarter" idx="4294967295"/>
          </p:nvPr>
        </p:nvSpPr>
        <p:spPr>
          <a:xfrm>
            <a:off x="467544" y="6356352"/>
            <a:ext cx="7848872" cy="365125"/>
          </a:xfrm>
          <a:prstGeom prst="rect">
            <a:avLst/>
          </a:prstGeom>
        </p:spPr>
        <p:txBody>
          <a:bodyPr/>
          <a:lstStyle/>
          <a:p>
            <a:pPr lvl="0" algn="ctr"/>
            <a:r>
              <a:rPr lang="en-US" sz="1200" dirty="0" smtClean="0">
                <a:solidFill>
                  <a:prstClr val="black">
                    <a:tint val="75000"/>
                  </a:prstClr>
                </a:solidFill>
              </a:rPr>
              <a:t>Vis Tutorial: Opening the Black Box of Interaction in Visualization – H.-J. Schulz, T. v. </a:t>
            </a:r>
            <a:r>
              <a:rPr lang="en-US" sz="1200" dirty="0" err="1" smtClean="0">
                <a:solidFill>
                  <a:prstClr val="black">
                    <a:tint val="75000"/>
                  </a:prstClr>
                </a:solidFill>
              </a:rPr>
              <a:t>Landesberger</a:t>
            </a:r>
            <a:r>
              <a:rPr lang="en-US" sz="1200" dirty="0" smtClean="0">
                <a:solidFill>
                  <a:prstClr val="black">
                    <a:tint val="75000"/>
                  </a:prstClr>
                </a:solidFill>
              </a:rPr>
              <a:t>, D. </a:t>
            </a:r>
            <a:r>
              <a:rPr lang="en-US" sz="1200" dirty="0" err="1" smtClean="0">
                <a:solidFill>
                  <a:prstClr val="black">
                    <a:tint val="75000"/>
                  </a:prstClr>
                </a:solidFill>
              </a:rPr>
              <a:t>Baur</a:t>
            </a:r>
            <a:endParaRPr lang="en-US" sz="1200" dirty="0" smtClean="0">
              <a:solidFill>
                <a:prstClr val="black">
                  <a:tint val="75000"/>
                </a:prstClr>
              </a:solidFill>
            </a:endParaRPr>
          </a:p>
        </p:txBody>
      </p:sp>
      <p:sp>
        <p:nvSpPr>
          <p:cNvPr id="8" name="TextBox 7"/>
          <p:cNvSpPr txBox="1"/>
          <p:nvPr/>
        </p:nvSpPr>
        <p:spPr>
          <a:xfrm>
            <a:off x="7144444" y="2213849"/>
            <a:ext cx="2324100" cy="2554545"/>
          </a:xfrm>
          <a:prstGeom prst="rect">
            <a:avLst/>
          </a:prstGeom>
          <a:noFill/>
        </p:spPr>
        <p:txBody>
          <a:bodyPr wrap="square" rtlCol="0">
            <a:spAutoFit/>
          </a:bodyPr>
          <a:lstStyle/>
          <a:p>
            <a:r>
              <a:rPr lang="en-US" sz="16000" dirty="0" smtClean="0">
                <a:sym typeface="Wingdings"/>
              </a:rPr>
              <a:t></a:t>
            </a:r>
            <a:endParaRPr lang="en-US" sz="16000" dirty="0"/>
          </a:p>
        </p:txBody>
      </p:sp>
      <p:sp>
        <p:nvSpPr>
          <p:cNvPr id="10" name="TextBox 9"/>
          <p:cNvSpPr txBox="1"/>
          <p:nvPr/>
        </p:nvSpPr>
        <p:spPr>
          <a:xfrm>
            <a:off x="-612576" y="1963560"/>
            <a:ext cx="640080" cy="2554545"/>
          </a:xfrm>
          <a:prstGeom prst="rect">
            <a:avLst/>
          </a:prstGeom>
          <a:noFill/>
        </p:spPr>
        <p:txBody>
          <a:bodyPr wrap="square" rtlCol="0">
            <a:spAutoFit/>
          </a:bodyPr>
          <a:lstStyle/>
          <a:p>
            <a:r>
              <a:rPr lang="en-US" sz="16000" dirty="0">
                <a:sym typeface="Webdings" panose="05030102010509060703" pitchFamily="18" charset="2"/>
              </a:rPr>
              <a:t></a:t>
            </a:r>
            <a:endParaRPr lang="en-US" sz="16000" dirty="0"/>
          </a:p>
        </p:txBody>
      </p:sp>
      <p:cxnSp>
        <p:nvCxnSpPr>
          <p:cNvPr id="6" name="Straight Arrow Connector 5"/>
          <p:cNvCxnSpPr/>
          <p:nvPr/>
        </p:nvCxnSpPr>
        <p:spPr>
          <a:xfrm>
            <a:off x="1043608" y="2998862"/>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971600" y="3646934"/>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868144" y="3654009"/>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5008" y="4941168"/>
            <a:ext cx="2520280" cy="923330"/>
          </a:xfrm>
          <a:prstGeom prst="rect">
            <a:avLst/>
          </a:prstGeom>
          <a:noFill/>
        </p:spPr>
        <p:txBody>
          <a:bodyPr wrap="square" rtlCol="0">
            <a:spAutoFit/>
          </a:bodyPr>
          <a:lstStyle/>
          <a:p>
            <a:r>
              <a:rPr lang="en-US" b="1" dirty="0" smtClean="0"/>
              <a:t>Activities: </a:t>
            </a:r>
            <a:r>
              <a:rPr lang="en-US" dirty="0" smtClean="0"/>
              <a:t>What the user does to trigger a change in the computer (</a:t>
            </a:r>
            <a:r>
              <a:rPr lang="en-US" i="1" dirty="0" smtClean="0"/>
              <a:t>Action</a:t>
            </a:r>
            <a:r>
              <a:rPr lang="en-US" dirty="0" smtClean="0"/>
              <a:t>)</a:t>
            </a:r>
            <a:endParaRPr lang="en-US" dirty="0"/>
          </a:p>
        </p:txBody>
      </p:sp>
      <p:sp>
        <p:nvSpPr>
          <p:cNvPr id="19" name="TextBox 18"/>
          <p:cNvSpPr txBox="1"/>
          <p:nvPr/>
        </p:nvSpPr>
        <p:spPr>
          <a:xfrm>
            <a:off x="2958899" y="4941168"/>
            <a:ext cx="3088757" cy="923330"/>
          </a:xfrm>
          <a:prstGeom prst="rect">
            <a:avLst/>
          </a:prstGeom>
          <a:noFill/>
        </p:spPr>
        <p:txBody>
          <a:bodyPr wrap="square" rtlCol="0">
            <a:spAutoFit/>
          </a:bodyPr>
          <a:lstStyle/>
          <a:p>
            <a:r>
              <a:rPr lang="en-US" b="1" dirty="0" smtClean="0"/>
              <a:t>Metaphor: </a:t>
            </a:r>
            <a:r>
              <a:rPr lang="en-US" dirty="0" smtClean="0"/>
              <a:t>What the user thinks the computer is doing and vice versa (</a:t>
            </a:r>
            <a:r>
              <a:rPr lang="en-US" i="1" dirty="0" smtClean="0"/>
              <a:t>Understanding</a:t>
            </a:r>
            <a:r>
              <a:rPr lang="en-US" dirty="0" smtClean="0"/>
              <a:t>)</a:t>
            </a:r>
            <a:endParaRPr lang="en-US" dirty="0"/>
          </a:p>
        </p:txBody>
      </p:sp>
      <p:sp>
        <p:nvSpPr>
          <p:cNvPr id="20" name="TextBox 19"/>
          <p:cNvSpPr txBox="1"/>
          <p:nvPr/>
        </p:nvSpPr>
        <p:spPr>
          <a:xfrm>
            <a:off x="6300426" y="4941168"/>
            <a:ext cx="2843574" cy="923330"/>
          </a:xfrm>
          <a:prstGeom prst="rect">
            <a:avLst/>
          </a:prstGeom>
          <a:noFill/>
        </p:spPr>
        <p:txBody>
          <a:bodyPr wrap="square" rtlCol="0">
            <a:spAutoFit/>
          </a:bodyPr>
          <a:lstStyle/>
          <a:p>
            <a:r>
              <a:rPr lang="en-US" b="1" dirty="0" smtClean="0"/>
              <a:t>Architecture: </a:t>
            </a:r>
            <a:r>
              <a:rPr lang="en-US" dirty="0" smtClean="0"/>
              <a:t>What the computer actually does</a:t>
            </a:r>
            <a:br>
              <a:rPr lang="en-US" dirty="0" smtClean="0"/>
            </a:br>
            <a:r>
              <a:rPr lang="en-US" dirty="0" smtClean="0"/>
              <a:t>(</a:t>
            </a:r>
            <a:r>
              <a:rPr lang="en-US" i="1" dirty="0" smtClean="0"/>
              <a:t>Reaction</a:t>
            </a:r>
            <a:r>
              <a:rPr lang="en-US" dirty="0" smtClean="0"/>
              <a:t>)</a:t>
            </a:r>
            <a:endParaRPr lang="en-US" dirty="0"/>
          </a:p>
        </p:txBody>
      </p:sp>
      <p:grpSp>
        <p:nvGrpSpPr>
          <p:cNvPr id="3" name="Group 28"/>
          <p:cNvGrpSpPr/>
          <p:nvPr/>
        </p:nvGrpSpPr>
        <p:grpSpPr>
          <a:xfrm>
            <a:off x="2520774" y="1747249"/>
            <a:ext cx="2105911" cy="1631216"/>
            <a:chOff x="3203999" y="1833141"/>
            <a:chExt cx="2105911" cy="1631216"/>
          </a:xfrm>
        </p:grpSpPr>
        <p:sp>
          <p:nvSpPr>
            <p:cNvPr id="16" name="Cloud Callout 15"/>
            <p:cNvSpPr/>
            <p:nvPr/>
          </p:nvSpPr>
          <p:spPr>
            <a:xfrm>
              <a:off x="3203999" y="1868850"/>
              <a:ext cx="2105911" cy="1547916"/>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656414 w 2103184"/>
                <a:gd name="connsiteY0" fmla="*/ 1740639 h 1547235"/>
                <a:gd name="connsiteX1" fmla="*/ 613435 w 2103184"/>
                <a:gd name="connsiteY1" fmla="*/ 1783618 h 1547235"/>
                <a:gd name="connsiteX2" fmla="*/ 570456 w 2103184"/>
                <a:gd name="connsiteY2" fmla="*/ 1740639 h 1547235"/>
                <a:gd name="connsiteX3" fmla="*/ 613435 w 2103184"/>
                <a:gd name="connsiteY3" fmla="*/ 1697660 h 1547235"/>
                <a:gd name="connsiteX4" fmla="*/ 656414 w 2103184"/>
                <a:gd name="connsiteY4" fmla="*/ 1740639 h 1547235"/>
                <a:gd name="connsiteX0" fmla="*/ 722774 w 2103184"/>
                <a:gd name="connsiteY0" fmla="*/ 1689037 h 1547235"/>
                <a:gd name="connsiteX1" fmla="*/ 636816 w 2103184"/>
                <a:gd name="connsiteY1" fmla="*/ 1774995 h 1547235"/>
                <a:gd name="connsiteX2" fmla="*/ 550858 w 2103184"/>
                <a:gd name="connsiteY2" fmla="*/ 1689037 h 1547235"/>
                <a:gd name="connsiteX3" fmla="*/ 636816 w 2103184"/>
                <a:gd name="connsiteY3" fmla="*/ 1603079 h 1547235"/>
                <a:gd name="connsiteX4" fmla="*/ 722774 w 2103184"/>
                <a:gd name="connsiteY4" fmla="*/ 1689037 h 1547235"/>
                <a:gd name="connsiteX0" fmla="*/ 824609 w 2103184"/>
                <a:gd name="connsiteY0" fmla="*/ 1559139 h 1547235"/>
                <a:gd name="connsiteX1" fmla="*/ 695673 w 2103184"/>
                <a:gd name="connsiteY1" fmla="*/ 1688075 h 1547235"/>
                <a:gd name="connsiteX2" fmla="*/ 566737 w 2103184"/>
                <a:gd name="connsiteY2" fmla="*/ 1559139 h 1547235"/>
                <a:gd name="connsiteX3" fmla="*/ 695673 w 2103184"/>
                <a:gd name="connsiteY3" fmla="*/ 1430203 h 1547235"/>
                <a:gd name="connsiteX4" fmla="*/ 824609 w 2103184"/>
                <a:gd name="connsiteY4" fmla="*/ 1559139 h 1547235"/>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568490 w 2105911"/>
                <a:gd name="connsiteY2" fmla="*/ 1554089 h 1778568"/>
                <a:gd name="connsiteX3" fmla="*/ 697426 w 2105911"/>
                <a:gd name="connsiteY3"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638569 w 2105911"/>
                <a:gd name="connsiteY3" fmla="*/ 1598029 h 1779762"/>
                <a:gd name="connsiteX4" fmla="*/ 724527 w 2105911"/>
                <a:gd name="connsiteY4"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724527 w 2105911"/>
                <a:gd name="connsiteY3"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724527 w 2105911"/>
                <a:gd name="connsiteY3"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552611 w 2105911"/>
                <a:gd name="connsiteY1" fmla="*/ 1683987 h 1778568"/>
                <a:gd name="connsiteX2" fmla="*/ 724527 w 2105911"/>
                <a:gd name="connsiteY2"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697426 w 2105911"/>
                <a:gd name="connsiteY0" fmla="*/ 1425153 h 2324863"/>
                <a:gd name="connsiteX1" fmla="*/ 899649 w 2105911"/>
                <a:gd name="connsiteY1" fmla="*/ 2324863 h 2324863"/>
                <a:gd name="connsiteX2" fmla="*/ 697426 w 2105911"/>
                <a:gd name="connsiteY2"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7465"/>
                <a:gd name="connsiteX1" fmla="*/ 5659 w 43256"/>
                <a:gd name="connsiteY1" fmla="*/ 6766 h 67465"/>
                <a:gd name="connsiteX2" fmla="*/ 14041 w 43256"/>
                <a:gd name="connsiteY2" fmla="*/ 5061 h 67465"/>
                <a:gd name="connsiteX3" fmla="*/ 22492 w 43256"/>
                <a:gd name="connsiteY3" fmla="*/ 3291 h 67465"/>
                <a:gd name="connsiteX4" fmla="*/ 25785 w 43256"/>
                <a:gd name="connsiteY4" fmla="*/ 59 h 67465"/>
                <a:gd name="connsiteX5" fmla="*/ 29869 w 43256"/>
                <a:gd name="connsiteY5" fmla="*/ 2340 h 67465"/>
                <a:gd name="connsiteX6" fmla="*/ 35499 w 43256"/>
                <a:gd name="connsiteY6" fmla="*/ 549 h 67465"/>
                <a:gd name="connsiteX7" fmla="*/ 38354 w 43256"/>
                <a:gd name="connsiteY7" fmla="*/ 5435 h 67465"/>
                <a:gd name="connsiteX8" fmla="*/ 42018 w 43256"/>
                <a:gd name="connsiteY8" fmla="*/ 10177 h 67465"/>
                <a:gd name="connsiteX9" fmla="*/ 41854 w 43256"/>
                <a:gd name="connsiteY9" fmla="*/ 15319 h 67465"/>
                <a:gd name="connsiteX10" fmla="*/ 43052 w 43256"/>
                <a:gd name="connsiteY10" fmla="*/ 23181 h 67465"/>
                <a:gd name="connsiteX11" fmla="*/ 37440 w 43256"/>
                <a:gd name="connsiteY11" fmla="*/ 30063 h 67465"/>
                <a:gd name="connsiteX12" fmla="*/ 35431 w 43256"/>
                <a:gd name="connsiteY12" fmla="*/ 35960 h 67465"/>
                <a:gd name="connsiteX13" fmla="*/ 28591 w 43256"/>
                <a:gd name="connsiteY13" fmla="*/ 36674 h 67465"/>
                <a:gd name="connsiteX14" fmla="*/ 23703 w 43256"/>
                <a:gd name="connsiteY14" fmla="*/ 42965 h 67465"/>
                <a:gd name="connsiteX15" fmla="*/ 16516 w 43256"/>
                <a:gd name="connsiteY15" fmla="*/ 39125 h 67465"/>
                <a:gd name="connsiteX16" fmla="*/ 5840 w 43256"/>
                <a:gd name="connsiteY16" fmla="*/ 35331 h 67465"/>
                <a:gd name="connsiteX17" fmla="*/ 1146 w 43256"/>
                <a:gd name="connsiteY17" fmla="*/ 31109 h 67465"/>
                <a:gd name="connsiteX18" fmla="*/ 2149 w 43256"/>
                <a:gd name="connsiteY18" fmla="*/ 25410 h 67465"/>
                <a:gd name="connsiteX19" fmla="*/ 31 w 43256"/>
                <a:gd name="connsiteY19" fmla="*/ 19563 h 67465"/>
                <a:gd name="connsiteX20" fmla="*/ 3899 w 43256"/>
                <a:gd name="connsiteY20" fmla="*/ 14366 h 67465"/>
                <a:gd name="connsiteX21" fmla="*/ 3936 w 43256"/>
                <a:gd name="connsiteY21" fmla="*/ 14229 h 67465"/>
                <a:gd name="connsiteX0" fmla="*/ 572209 w 2105911"/>
                <a:gd name="connsiteY0" fmla="*/ 1735589 h 2416303"/>
                <a:gd name="connsiteX1" fmla="*/ 615188 w 2105911"/>
                <a:gd name="connsiteY1" fmla="*/ 1778568 h 2416303"/>
                <a:gd name="connsiteX2" fmla="*/ 572209 w 2105911"/>
                <a:gd name="connsiteY2" fmla="*/ 1735589 h 2416303"/>
                <a:gd name="connsiteX0" fmla="*/ 724527 w 2105911"/>
                <a:gd name="connsiteY0" fmla="*/ 1683987 h 2416303"/>
                <a:gd name="connsiteX1" fmla="*/ 552611 w 2105911"/>
                <a:gd name="connsiteY1" fmla="*/ 1683987 h 2416303"/>
                <a:gd name="connsiteX2" fmla="*/ 724527 w 2105911"/>
                <a:gd name="connsiteY2" fmla="*/ 1683987 h 2416303"/>
                <a:gd name="connsiteX0" fmla="*/ 899649 w 2105911"/>
                <a:gd name="connsiteY0" fmla="*/ 2324863 h 2416303"/>
                <a:gd name="connsiteX1" fmla="*/ 697426 w 2105911"/>
                <a:gd name="connsiteY1" fmla="*/ 1425153 h 2416303"/>
                <a:gd name="connsiteX2" fmla="*/ 991089 w 2105911"/>
                <a:gd name="connsiteY2" fmla="*/ 2416303 h 2416303"/>
                <a:gd name="connsiteX0" fmla="*/ 4729 w 43256"/>
                <a:gd name="connsiteY0" fmla="*/ 26036 h 67465"/>
                <a:gd name="connsiteX1" fmla="*/ 2196 w 43256"/>
                <a:gd name="connsiteY1" fmla="*/ 25239 h 67465"/>
                <a:gd name="connsiteX2" fmla="*/ 6964 w 43256"/>
                <a:gd name="connsiteY2" fmla="*/ 34758 h 67465"/>
                <a:gd name="connsiteX3" fmla="*/ 5856 w 43256"/>
                <a:gd name="connsiteY3" fmla="*/ 35139 h 67465"/>
                <a:gd name="connsiteX4" fmla="*/ 16514 w 43256"/>
                <a:gd name="connsiteY4" fmla="*/ 38949 h 67465"/>
                <a:gd name="connsiteX5" fmla="*/ 15846 w 43256"/>
                <a:gd name="connsiteY5" fmla="*/ 37209 h 67465"/>
                <a:gd name="connsiteX6" fmla="*/ 28863 w 43256"/>
                <a:gd name="connsiteY6" fmla="*/ 34610 h 67465"/>
                <a:gd name="connsiteX7" fmla="*/ 28596 w 43256"/>
                <a:gd name="connsiteY7" fmla="*/ 36519 h 67465"/>
                <a:gd name="connsiteX8" fmla="*/ 34165 w 43256"/>
                <a:gd name="connsiteY8" fmla="*/ 22813 h 67465"/>
                <a:gd name="connsiteX9" fmla="*/ 37416 w 43256"/>
                <a:gd name="connsiteY9" fmla="*/ 29949 h 67465"/>
                <a:gd name="connsiteX10" fmla="*/ 41834 w 43256"/>
                <a:gd name="connsiteY10" fmla="*/ 15213 h 67465"/>
                <a:gd name="connsiteX11" fmla="*/ 40386 w 43256"/>
                <a:gd name="connsiteY11" fmla="*/ 17889 h 67465"/>
                <a:gd name="connsiteX12" fmla="*/ 38360 w 43256"/>
                <a:gd name="connsiteY12" fmla="*/ 5285 h 67465"/>
                <a:gd name="connsiteX13" fmla="*/ 38436 w 43256"/>
                <a:gd name="connsiteY13" fmla="*/ 6549 h 67465"/>
                <a:gd name="connsiteX14" fmla="*/ 29114 w 43256"/>
                <a:gd name="connsiteY14" fmla="*/ 3811 h 67465"/>
                <a:gd name="connsiteX15" fmla="*/ 29856 w 43256"/>
                <a:gd name="connsiteY15" fmla="*/ 2199 h 67465"/>
                <a:gd name="connsiteX16" fmla="*/ 22177 w 43256"/>
                <a:gd name="connsiteY16" fmla="*/ 4579 h 67465"/>
                <a:gd name="connsiteX17" fmla="*/ 22536 w 43256"/>
                <a:gd name="connsiteY17" fmla="*/ 3189 h 67465"/>
                <a:gd name="connsiteX18" fmla="*/ 14036 w 43256"/>
                <a:gd name="connsiteY18" fmla="*/ 5051 h 67465"/>
                <a:gd name="connsiteX19" fmla="*/ 15336 w 43256"/>
                <a:gd name="connsiteY19" fmla="*/ 6399 h 67465"/>
                <a:gd name="connsiteX20" fmla="*/ 4163 w 43256"/>
                <a:gd name="connsiteY20" fmla="*/ 15648 h 67465"/>
                <a:gd name="connsiteX21" fmla="*/ 3936 w 43256"/>
                <a:gd name="connsiteY21" fmla="*/ 14229 h 67465"/>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2" fmla="*/ 1131766 w 2105911"/>
                <a:gd name="connsiteY2" fmla="*/ 2231665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2" fmla="*/ 1013949 w 2105911"/>
                <a:gd name="connsiteY2" fmla="*/ 2034717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1013949 w 2105911"/>
                <a:gd name="connsiteY0" fmla="*/ 2034717 h 2126157"/>
                <a:gd name="connsiteX1" fmla="*/ 697426 w 2105911"/>
                <a:gd name="connsiteY1" fmla="*/ 1425153 h 2126157"/>
                <a:gd name="connsiteX2" fmla="*/ 1105389 w 2105911"/>
                <a:gd name="connsiteY2"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2" fmla="*/ 327528 w 2105911"/>
                <a:gd name="connsiteY2" fmla="*/ 1924896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615188 w 2105911"/>
                <a:gd name="connsiteY1" fmla="*/ 1778568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878957 w 2105911"/>
                <a:gd name="connsiteY1" fmla="*/ 1989583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2" fmla="*/ 970397 w 2105911"/>
                <a:gd name="connsiteY2" fmla="*/ 2081023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2" fmla="*/ 460034 w 2105911"/>
                <a:gd name="connsiteY2" fmla="*/ 1521868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460034 w 2105911"/>
                <a:gd name="connsiteY1" fmla="*/ 1521868 h 2217597"/>
                <a:gd name="connsiteX2" fmla="*/ 1196829 w 2105911"/>
                <a:gd name="connsiteY2"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87712 w 2105911"/>
                <a:gd name="connsiteY1" fmla="*/ 1674451 h 2217597"/>
                <a:gd name="connsiteX2" fmla="*/ 202932 w 2105911"/>
                <a:gd name="connsiteY2"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183335 w 2105911"/>
                <a:gd name="connsiteY0" fmla="*/ 16048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43750 w 2105911"/>
                <a:gd name="connsiteY1" fmla="*/ 1700828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97566 w 2105911"/>
                <a:gd name="connsiteY1" fmla="*/ 1735997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79981 w 2105911"/>
                <a:gd name="connsiteY1" fmla="*/ 1744789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2" fmla="*/ 743750 w 2105911"/>
                <a:gd name="connsiteY2" fmla="*/ 1700828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18435 w 2105911"/>
                <a:gd name="connsiteY1" fmla="*/ 1815128 h 2217597"/>
                <a:gd name="connsiteX2" fmla="*/ 320749 w 2105911"/>
                <a:gd name="connsiteY2"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804326 w 2105911"/>
                <a:gd name="connsiteY1" fmla="*/ 1818237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287705 w 2105911"/>
                <a:gd name="connsiteY0" fmla="*/ 1264511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27911 w 2105911"/>
                <a:gd name="connsiteY1" fmla="*/ 1341087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464180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297126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105911" h="1547916">
                  <a:moveTo>
                    <a:pt x="787712" y="1401889"/>
                  </a:moveTo>
                  <a:lnTo>
                    <a:pt x="795534" y="1369829"/>
                  </a:lnTo>
                </a:path>
                <a:path w="2105911" h="1547916">
                  <a:moveTo>
                    <a:pt x="1405467" y="1323502"/>
                  </a:moveTo>
                  <a:cubicBezTo>
                    <a:pt x="1556557" y="1235579"/>
                    <a:pt x="1232859" y="1244372"/>
                    <a:pt x="1392741" y="1297126"/>
                  </a:cubicBezTo>
                </a:path>
                <a:path w="2105911" h="1547916">
                  <a:moveTo>
                    <a:pt x="287705" y="1264511"/>
                  </a:moveTo>
                  <a:lnTo>
                    <a:pt x="291221" y="1294405"/>
                  </a:lnTo>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554" y="34915"/>
                    <a:pt x="28416" y="35537"/>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7"/>
            <p:cNvGrpSpPr/>
            <p:nvPr/>
          </p:nvGrpSpPr>
          <p:grpSpPr>
            <a:xfrm>
              <a:off x="3540905" y="1833141"/>
              <a:ext cx="1161455" cy="1631216"/>
              <a:chOff x="2800678" y="1325076"/>
              <a:chExt cx="1161455" cy="1631216"/>
            </a:xfrm>
          </p:grpSpPr>
          <p:pic>
            <p:nvPicPr>
              <p:cNvPr id="1026" name="Picture 2" descr="http://jbcomputerrepairs.com/sites/default/files/computers-gears.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271623" y="1755564"/>
                <a:ext cx="374899" cy="403738"/>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2800678" y="1325076"/>
                <a:ext cx="1161455" cy="1631216"/>
              </a:xfrm>
              <a:prstGeom prst="rect">
                <a:avLst/>
              </a:prstGeom>
              <a:noFill/>
            </p:spPr>
            <p:txBody>
              <a:bodyPr wrap="square" rtlCol="0">
                <a:spAutoFit/>
              </a:bodyPr>
              <a:lstStyle/>
              <a:p>
                <a:r>
                  <a:rPr lang="en-US" sz="10000" dirty="0" smtClean="0">
                    <a:sym typeface="Wingdings"/>
                  </a:rPr>
                  <a:t></a:t>
                </a:r>
                <a:endParaRPr lang="en-US" sz="10000" dirty="0"/>
              </a:p>
            </p:txBody>
          </p:sp>
        </p:grpSp>
      </p:grpSp>
      <p:cxnSp>
        <p:nvCxnSpPr>
          <p:cNvPr id="12" name="Straight Arrow Connector 11"/>
          <p:cNvCxnSpPr/>
          <p:nvPr/>
        </p:nvCxnSpPr>
        <p:spPr>
          <a:xfrm>
            <a:off x="5940152" y="3005937"/>
            <a:ext cx="1368152" cy="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31"/>
          <p:cNvGrpSpPr/>
          <p:nvPr/>
        </p:nvGrpSpPr>
        <p:grpSpPr>
          <a:xfrm>
            <a:off x="3635896" y="2982542"/>
            <a:ext cx="2105911" cy="1631216"/>
            <a:chOff x="5466388" y="1299354"/>
            <a:chExt cx="2105911" cy="1631216"/>
          </a:xfrm>
        </p:grpSpPr>
        <p:sp>
          <p:nvSpPr>
            <p:cNvPr id="30" name="Cloud Callout 15"/>
            <p:cNvSpPr/>
            <p:nvPr/>
          </p:nvSpPr>
          <p:spPr>
            <a:xfrm>
              <a:off x="5466388" y="1354393"/>
              <a:ext cx="2105911" cy="1547916"/>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656414 w 2103184"/>
                <a:gd name="connsiteY0" fmla="*/ 1740639 h 1547235"/>
                <a:gd name="connsiteX1" fmla="*/ 613435 w 2103184"/>
                <a:gd name="connsiteY1" fmla="*/ 1783618 h 1547235"/>
                <a:gd name="connsiteX2" fmla="*/ 570456 w 2103184"/>
                <a:gd name="connsiteY2" fmla="*/ 1740639 h 1547235"/>
                <a:gd name="connsiteX3" fmla="*/ 613435 w 2103184"/>
                <a:gd name="connsiteY3" fmla="*/ 1697660 h 1547235"/>
                <a:gd name="connsiteX4" fmla="*/ 656414 w 2103184"/>
                <a:gd name="connsiteY4" fmla="*/ 1740639 h 1547235"/>
                <a:gd name="connsiteX0" fmla="*/ 722774 w 2103184"/>
                <a:gd name="connsiteY0" fmla="*/ 1689037 h 1547235"/>
                <a:gd name="connsiteX1" fmla="*/ 636816 w 2103184"/>
                <a:gd name="connsiteY1" fmla="*/ 1774995 h 1547235"/>
                <a:gd name="connsiteX2" fmla="*/ 550858 w 2103184"/>
                <a:gd name="connsiteY2" fmla="*/ 1689037 h 1547235"/>
                <a:gd name="connsiteX3" fmla="*/ 636816 w 2103184"/>
                <a:gd name="connsiteY3" fmla="*/ 1603079 h 1547235"/>
                <a:gd name="connsiteX4" fmla="*/ 722774 w 2103184"/>
                <a:gd name="connsiteY4" fmla="*/ 1689037 h 1547235"/>
                <a:gd name="connsiteX0" fmla="*/ 824609 w 2103184"/>
                <a:gd name="connsiteY0" fmla="*/ 1559139 h 1547235"/>
                <a:gd name="connsiteX1" fmla="*/ 695673 w 2103184"/>
                <a:gd name="connsiteY1" fmla="*/ 1688075 h 1547235"/>
                <a:gd name="connsiteX2" fmla="*/ 566737 w 2103184"/>
                <a:gd name="connsiteY2" fmla="*/ 1559139 h 1547235"/>
                <a:gd name="connsiteX3" fmla="*/ 695673 w 2103184"/>
                <a:gd name="connsiteY3" fmla="*/ 1430203 h 1547235"/>
                <a:gd name="connsiteX4" fmla="*/ 824609 w 2103184"/>
                <a:gd name="connsiteY4" fmla="*/ 1559139 h 1547235"/>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568490 w 2105911"/>
                <a:gd name="connsiteY2" fmla="*/ 1554089 h 1778568"/>
                <a:gd name="connsiteX3" fmla="*/ 697426 w 2105911"/>
                <a:gd name="connsiteY3"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658167 w 2105911"/>
                <a:gd name="connsiteY0" fmla="*/ 1735589 h 1778568"/>
                <a:gd name="connsiteX1" fmla="*/ 615188 w 2105911"/>
                <a:gd name="connsiteY1" fmla="*/ 1778568 h 1778568"/>
                <a:gd name="connsiteX2" fmla="*/ 572209 w 2105911"/>
                <a:gd name="connsiteY2" fmla="*/ 1735589 h 1778568"/>
                <a:gd name="connsiteX3" fmla="*/ 615188 w 2105911"/>
                <a:gd name="connsiteY3" fmla="*/ 1692610 h 1778568"/>
                <a:gd name="connsiteX4" fmla="*/ 658167 w 2105911"/>
                <a:gd name="connsiteY4"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638569 w 2105911"/>
                <a:gd name="connsiteY3" fmla="*/ 1598029 h 1778568"/>
                <a:gd name="connsiteX4" fmla="*/ 724527 w 2105911"/>
                <a:gd name="connsiteY4"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638569 w 2105911"/>
                <a:gd name="connsiteY3" fmla="*/ 1598029 h 1779762"/>
                <a:gd name="connsiteX4" fmla="*/ 724527 w 2105911"/>
                <a:gd name="connsiteY4"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92"/>
                <a:gd name="connsiteX1" fmla="*/ 5659 w 43256"/>
                <a:gd name="connsiteY1" fmla="*/ 6766 h 49692"/>
                <a:gd name="connsiteX2" fmla="*/ 14041 w 43256"/>
                <a:gd name="connsiteY2" fmla="*/ 5061 h 49692"/>
                <a:gd name="connsiteX3" fmla="*/ 22492 w 43256"/>
                <a:gd name="connsiteY3" fmla="*/ 3291 h 49692"/>
                <a:gd name="connsiteX4" fmla="*/ 25785 w 43256"/>
                <a:gd name="connsiteY4" fmla="*/ 59 h 49692"/>
                <a:gd name="connsiteX5" fmla="*/ 29869 w 43256"/>
                <a:gd name="connsiteY5" fmla="*/ 2340 h 49692"/>
                <a:gd name="connsiteX6" fmla="*/ 35499 w 43256"/>
                <a:gd name="connsiteY6" fmla="*/ 549 h 49692"/>
                <a:gd name="connsiteX7" fmla="*/ 38354 w 43256"/>
                <a:gd name="connsiteY7" fmla="*/ 5435 h 49692"/>
                <a:gd name="connsiteX8" fmla="*/ 42018 w 43256"/>
                <a:gd name="connsiteY8" fmla="*/ 10177 h 49692"/>
                <a:gd name="connsiteX9" fmla="*/ 41854 w 43256"/>
                <a:gd name="connsiteY9" fmla="*/ 15319 h 49692"/>
                <a:gd name="connsiteX10" fmla="*/ 43052 w 43256"/>
                <a:gd name="connsiteY10" fmla="*/ 23181 h 49692"/>
                <a:gd name="connsiteX11" fmla="*/ 37440 w 43256"/>
                <a:gd name="connsiteY11" fmla="*/ 30063 h 49692"/>
                <a:gd name="connsiteX12" fmla="*/ 35431 w 43256"/>
                <a:gd name="connsiteY12" fmla="*/ 35960 h 49692"/>
                <a:gd name="connsiteX13" fmla="*/ 28591 w 43256"/>
                <a:gd name="connsiteY13" fmla="*/ 36674 h 49692"/>
                <a:gd name="connsiteX14" fmla="*/ 23703 w 43256"/>
                <a:gd name="connsiteY14" fmla="*/ 42965 h 49692"/>
                <a:gd name="connsiteX15" fmla="*/ 16516 w 43256"/>
                <a:gd name="connsiteY15" fmla="*/ 39125 h 49692"/>
                <a:gd name="connsiteX16" fmla="*/ 5840 w 43256"/>
                <a:gd name="connsiteY16" fmla="*/ 35331 h 49692"/>
                <a:gd name="connsiteX17" fmla="*/ 1146 w 43256"/>
                <a:gd name="connsiteY17" fmla="*/ 31109 h 49692"/>
                <a:gd name="connsiteX18" fmla="*/ 2149 w 43256"/>
                <a:gd name="connsiteY18" fmla="*/ 25410 h 49692"/>
                <a:gd name="connsiteX19" fmla="*/ 31 w 43256"/>
                <a:gd name="connsiteY19" fmla="*/ 19563 h 49692"/>
                <a:gd name="connsiteX20" fmla="*/ 3899 w 43256"/>
                <a:gd name="connsiteY20" fmla="*/ 14366 h 49692"/>
                <a:gd name="connsiteX21" fmla="*/ 3936 w 43256"/>
                <a:gd name="connsiteY21" fmla="*/ 14229 h 49692"/>
                <a:gd name="connsiteX0" fmla="*/ 615188 w 2105911"/>
                <a:gd name="connsiteY0" fmla="*/ 1692610 h 1779762"/>
                <a:gd name="connsiteX1" fmla="*/ 615188 w 2105911"/>
                <a:gd name="connsiteY1" fmla="*/ 1778568 h 1779762"/>
                <a:gd name="connsiteX2" fmla="*/ 572209 w 2105911"/>
                <a:gd name="connsiteY2" fmla="*/ 1735589 h 1779762"/>
                <a:gd name="connsiteX3" fmla="*/ 615188 w 2105911"/>
                <a:gd name="connsiteY3" fmla="*/ 1692610 h 1779762"/>
                <a:gd name="connsiteX0" fmla="*/ 724527 w 2105911"/>
                <a:gd name="connsiteY0" fmla="*/ 1683987 h 1779762"/>
                <a:gd name="connsiteX1" fmla="*/ 638569 w 2105911"/>
                <a:gd name="connsiteY1" fmla="*/ 1769945 h 1779762"/>
                <a:gd name="connsiteX2" fmla="*/ 552611 w 2105911"/>
                <a:gd name="connsiteY2" fmla="*/ 1683987 h 1779762"/>
                <a:gd name="connsiteX3" fmla="*/ 724527 w 2105911"/>
                <a:gd name="connsiteY3" fmla="*/ 1683987 h 1779762"/>
                <a:gd name="connsiteX0" fmla="*/ 697426 w 2105911"/>
                <a:gd name="connsiteY0" fmla="*/ 1425153 h 1779762"/>
                <a:gd name="connsiteX1" fmla="*/ 697426 w 2105911"/>
                <a:gd name="connsiteY1" fmla="*/ 1683025 h 1779762"/>
                <a:gd name="connsiteX2" fmla="*/ 697426 w 2105911"/>
                <a:gd name="connsiteY2" fmla="*/ 1425153 h 1779762"/>
                <a:gd name="connsiteX0" fmla="*/ 4729 w 43256"/>
                <a:gd name="connsiteY0" fmla="*/ 26036 h 49692"/>
                <a:gd name="connsiteX1" fmla="*/ 2196 w 43256"/>
                <a:gd name="connsiteY1" fmla="*/ 25239 h 49692"/>
                <a:gd name="connsiteX2" fmla="*/ 6964 w 43256"/>
                <a:gd name="connsiteY2" fmla="*/ 34758 h 49692"/>
                <a:gd name="connsiteX3" fmla="*/ 5856 w 43256"/>
                <a:gd name="connsiteY3" fmla="*/ 35139 h 49692"/>
                <a:gd name="connsiteX4" fmla="*/ 16514 w 43256"/>
                <a:gd name="connsiteY4" fmla="*/ 38949 h 49692"/>
                <a:gd name="connsiteX5" fmla="*/ 15846 w 43256"/>
                <a:gd name="connsiteY5" fmla="*/ 37209 h 49692"/>
                <a:gd name="connsiteX6" fmla="*/ 28863 w 43256"/>
                <a:gd name="connsiteY6" fmla="*/ 34610 h 49692"/>
                <a:gd name="connsiteX7" fmla="*/ 28596 w 43256"/>
                <a:gd name="connsiteY7" fmla="*/ 36519 h 49692"/>
                <a:gd name="connsiteX8" fmla="*/ 34165 w 43256"/>
                <a:gd name="connsiteY8" fmla="*/ 22813 h 49692"/>
                <a:gd name="connsiteX9" fmla="*/ 37416 w 43256"/>
                <a:gd name="connsiteY9" fmla="*/ 29949 h 49692"/>
                <a:gd name="connsiteX10" fmla="*/ 41834 w 43256"/>
                <a:gd name="connsiteY10" fmla="*/ 15213 h 49692"/>
                <a:gd name="connsiteX11" fmla="*/ 40386 w 43256"/>
                <a:gd name="connsiteY11" fmla="*/ 17889 h 49692"/>
                <a:gd name="connsiteX12" fmla="*/ 38360 w 43256"/>
                <a:gd name="connsiteY12" fmla="*/ 5285 h 49692"/>
                <a:gd name="connsiteX13" fmla="*/ 38436 w 43256"/>
                <a:gd name="connsiteY13" fmla="*/ 6549 h 49692"/>
                <a:gd name="connsiteX14" fmla="*/ 29114 w 43256"/>
                <a:gd name="connsiteY14" fmla="*/ 3811 h 49692"/>
                <a:gd name="connsiteX15" fmla="*/ 29856 w 43256"/>
                <a:gd name="connsiteY15" fmla="*/ 2199 h 49692"/>
                <a:gd name="connsiteX16" fmla="*/ 22177 w 43256"/>
                <a:gd name="connsiteY16" fmla="*/ 4579 h 49692"/>
                <a:gd name="connsiteX17" fmla="*/ 22536 w 43256"/>
                <a:gd name="connsiteY17" fmla="*/ 3189 h 49692"/>
                <a:gd name="connsiteX18" fmla="*/ 14036 w 43256"/>
                <a:gd name="connsiteY18" fmla="*/ 5051 h 49692"/>
                <a:gd name="connsiteX19" fmla="*/ 15336 w 43256"/>
                <a:gd name="connsiteY19" fmla="*/ 6399 h 49692"/>
                <a:gd name="connsiteX20" fmla="*/ 4163 w 43256"/>
                <a:gd name="connsiteY20" fmla="*/ 15648 h 49692"/>
                <a:gd name="connsiteX21" fmla="*/ 3936 w 43256"/>
                <a:gd name="connsiteY21" fmla="*/ 14229 h 49692"/>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638569 w 2105911"/>
                <a:gd name="connsiteY1" fmla="*/ 1769945 h 1778568"/>
                <a:gd name="connsiteX2" fmla="*/ 552611 w 2105911"/>
                <a:gd name="connsiteY2" fmla="*/ 1683987 h 1778568"/>
                <a:gd name="connsiteX3" fmla="*/ 724527 w 2105911"/>
                <a:gd name="connsiteY3"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572209 w 2105911"/>
                <a:gd name="connsiteY0" fmla="*/ 1735589 h 1778568"/>
                <a:gd name="connsiteX1" fmla="*/ 615188 w 2105911"/>
                <a:gd name="connsiteY1" fmla="*/ 1778568 h 1778568"/>
                <a:gd name="connsiteX2" fmla="*/ 572209 w 2105911"/>
                <a:gd name="connsiteY2" fmla="*/ 1735589 h 1778568"/>
                <a:gd name="connsiteX0" fmla="*/ 724527 w 2105911"/>
                <a:gd name="connsiteY0" fmla="*/ 1683987 h 1778568"/>
                <a:gd name="connsiteX1" fmla="*/ 552611 w 2105911"/>
                <a:gd name="connsiteY1" fmla="*/ 1683987 h 1778568"/>
                <a:gd name="connsiteX2" fmla="*/ 724527 w 2105911"/>
                <a:gd name="connsiteY2" fmla="*/ 1683987 h 1778568"/>
                <a:gd name="connsiteX0" fmla="*/ 697426 w 2105911"/>
                <a:gd name="connsiteY0" fmla="*/ 1425153 h 1778568"/>
                <a:gd name="connsiteX1" fmla="*/ 697426 w 2105911"/>
                <a:gd name="connsiteY1" fmla="*/ 1683025 h 1778568"/>
                <a:gd name="connsiteX2" fmla="*/ 697426 w 2105911"/>
                <a:gd name="connsiteY2" fmla="*/ 1425153 h 1778568"/>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697426 w 2105911"/>
                <a:gd name="connsiteY0" fmla="*/ 1425153 h 2324863"/>
                <a:gd name="connsiteX1" fmla="*/ 899649 w 2105911"/>
                <a:gd name="connsiteY1" fmla="*/ 2324863 h 2324863"/>
                <a:gd name="connsiteX2" fmla="*/ 697426 w 2105911"/>
                <a:gd name="connsiteY2"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7465"/>
                <a:gd name="connsiteX1" fmla="*/ 5659 w 43256"/>
                <a:gd name="connsiteY1" fmla="*/ 6766 h 67465"/>
                <a:gd name="connsiteX2" fmla="*/ 14041 w 43256"/>
                <a:gd name="connsiteY2" fmla="*/ 5061 h 67465"/>
                <a:gd name="connsiteX3" fmla="*/ 22492 w 43256"/>
                <a:gd name="connsiteY3" fmla="*/ 3291 h 67465"/>
                <a:gd name="connsiteX4" fmla="*/ 25785 w 43256"/>
                <a:gd name="connsiteY4" fmla="*/ 59 h 67465"/>
                <a:gd name="connsiteX5" fmla="*/ 29869 w 43256"/>
                <a:gd name="connsiteY5" fmla="*/ 2340 h 67465"/>
                <a:gd name="connsiteX6" fmla="*/ 35499 w 43256"/>
                <a:gd name="connsiteY6" fmla="*/ 549 h 67465"/>
                <a:gd name="connsiteX7" fmla="*/ 38354 w 43256"/>
                <a:gd name="connsiteY7" fmla="*/ 5435 h 67465"/>
                <a:gd name="connsiteX8" fmla="*/ 42018 w 43256"/>
                <a:gd name="connsiteY8" fmla="*/ 10177 h 67465"/>
                <a:gd name="connsiteX9" fmla="*/ 41854 w 43256"/>
                <a:gd name="connsiteY9" fmla="*/ 15319 h 67465"/>
                <a:gd name="connsiteX10" fmla="*/ 43052 w 43256"/>
                <a:gd name="connsiteY10" fmla="*/ 23181 h 67465"/>
                <a:gd name="connsiteX11" fmla="*/ 37440 w 43256"/>
                <a:gd name="connsiteY11" fmla="*/ 30063 h 67465"/>
                <a:gd name="connsiteX12" fmla="*/ 35431 w 43256"/>
                <a:gd name="connsiteY12" fmla="*/ 35960 h 67465"/>
                <a:gd name="connsiteX13" fmla="*/ 28591 w 43256"/>
                <a:gd name="connsiteY13" fmla="*/ 36674 h 67465"/>
                <a:gd name="connsiteX14" fmla="*/ 23703 w 43256"/>
                <a:gd name="connsiteY14" fmla="*/ 42965 h 67465"/>
                <a:gd name="connsiteX15" fmla="*/ 16516 w 43256"/>
                <a:gd name="connsiteY15" fmla="*/ 39125 h 67465"/>
                <a:gd name="connsiteX16" fmla="*/ 5840 w 43256"/>
                <a:gd name="connsiteY16" fmla="*/ 35331 h 67465"/>
                <a:gd name="connsiteX17" fmla="*/ 1146 w 43256"/>
                <a:gd name="connsiteY17" fmla="*/ 31109 h 67465"/>
                <a:gd name="connsiteX18" fmla="*/ 2149 w 43256"/>
                <a:gd name="connsiteY18" fmla="*/ 25410 h 67465"/>
                <a:gd name="connsiteX19" fmla="*/ 31 w 43256"/>
                <a:gd name="connsiteY19" fmla="*/ 19563 h 67465"/>
                <a:gd name="connsiteX20" fmla="*/ 3899 w 43256"/>
                <a:gd name="connsiteY20" fmla="*/ 14366 h 67465"/>
                <a:gd name="connsiteX21" fmla="*/ 3936 w 43256"/>
                <a:gd name="connsiteY21" fmla="*/ 14229 h 67465"/>
                <a:gd name="connsiteX0" fmla="*/ 572209 w 2105911"/>
                <a:gd name="connsiteY0" fmla="*/ 1735589 h 2416303"/>
                <a:gd name="connsiteX1" fmla="*/ 615188 w 2105911"/>
                <a:gd name="connsiteY1" fmla="*/ 1778568 h 2416303"/>
                <a:gd name="connsiteX2" fmla="*/ 572209 w 2105911"/>
                <a:gd name="connsiteY2" fmla="*/ 1735589 h 2416303"/>
                <a:gd name="connsiteX0" fmla="*/ 724527 w 2105911"/>
                <a:gd name="connsiteY0" fmla="*/ 1683987 h 2416303"/>
                <a:gd name="connsiteX1" fmla="*/ 552611 w 2105911"/>
                <a:gd name="connsiteY1" fmla="*/ 1683987 h 2416303"/>
                <a:gd name="connsiteX2" fmla="*/ 724527 w 2105911"/>
                <a:gd name="connsiteY2" fmla="*/ 1683987 h 2416303"/>
                <a:gd name="connsiteX0" fmla="*/ 899649 w 2105911"/>
                <a:gd name="connsiteY0" fmla="*/ 2324863 h 2416303"/>
                <a:gd name="connsiteX1" fmla="*/ 697426 w 2105911"/>
                <a:gd name="connsiteY1" fmla="*/ 1425153 h 2416303"/>
                <a:gd name="connsiteX2" fmla="*/ 991089 w 2105911"/>
                <a:gd name="connsiteY2" fmla="*/ 2416303 h 2416303"/>
                <a:gd name="connsiteX0" fmla="*/ 4729 w 43256"/>
                <a:gd name="connsiteY0" fmla="*/ 26036 h 67465"/>
                <a:gd name="connsiteX1" fmla="*/ 2196 w 43256"/>
                <a:gd name="connsiteY1" fmla="*/ 25239 h 67465"/>
                <a:gd name="connsiteX2" fmla="*/ 6964 w 43256"/>
                <a:gd name="connsiteY2" fmla="*/ 34758 h 67465"/>
                <a:gd name="connsiteX3" fmla="*/ 5856 w 43256"/>
                <a:gd name="connsiteY3" fmla="*/ 35139 h 67465"/>
                <a:gd name="connsiteX4" fmla="*/ 16514 w 43256"/>
                <a:gd name="connsiteY4" fmla="*/ 38949 h 67465"/>
                <a:gd name="connsiteX5" fmla="*/ 15846 w 43256"/>
                <a:gd name="connsiteY5" fmla="*/ 37209 h 67465"/>
                <a:gd name="connsiteX6" fmla="*/ 28863 w 43256"/>
                <a:gd name="connsiteY6" fmla="*/ 34610 h 67465"/>
                <a:gd name="connsiteX7" fmla="*/ 28596 w 43256"/>
                <a:gd name="connsiteY7" fmla="*/ 36519 h 67465"/>
                <a:gd name="connsiteX8" fmla="*/ 34165 w 43256"/>
                <a:gd name="connsiteY8" fmla="*/ 22813 h 67465"/>
                <a:gd name="connsiteX9" fmla="*/ 37416 w 43256"/>
                <a:gd name="connsiteY9" fmla="*/ 29949 h 67465"/>
                <a:gd name="connsiteX10" fmla="*/ 41834 w 43256"/>
                <a:gd name="connsiteY10" fmla="*/ 15213 h 67465"/>
                <a:gd name="connsiteX11" fmla="*/ 40386 w 43256"/>
                <a:gd name="connsiteY11" fmla="*/ 17889 h 67465"/>
                <a:gd name="connsiteX12" fmla="*/ 38360 w 43256"/>
                <a:gd name="connsiteY12" fmla="*/ 5285 h 67465"/>
                <a:gd name="connsiteX13" fmla="*/ 38436 w 43256"/>
                <a:gd name="connsiteY13" fmla="*/ 6549 h 67465"/>
                <a:gd name="connsiteX14" fmla="*/ 29114 w 43256"/>
                <a:gd name="connsiteY14" fmla="*/ 3811 h 67465"/>
                <a:gd name="connsiteX15" fmla="*/ 29856 w 43256"/>
                <a:gd name="connsiteY15" fmla="*/ 2199 h 67465"/>
                <a:gd name="connsiteX16" fmla="*/ 22177 w 43256"/>
                <a:gd name="connsiteY16" fmla="*/ 4579 h 67465"/>
                <a:gd name="connsiteX17" fmla="*/ 22536 w 43256"/>
                <a:gd name="connsiteY17" fmla="*/ 3189 h 67465"/>
                <a:gd name="connsiteX18" fmla="*/ 14036 w 43256"/>
                <a:gd name="connsiteY18" fmla="*/ 5051 h 67465"/>
                <a:gd name="connsiteX19" fmla="*/ 15336 w 43256"/>
                <a:gd name="connsiteY19" fmla="*/ 6399 h 67465"/>
                <a:gd name="connsiteX20" fmla="*/ 4163 w 43256"/>
                <a:gd name="connsiteY20" fmla="*/ 15648 h 67465"/>
                <a:gd name="connsiteX21" fmla="*/ 3936 w 43256"/>
                <a:gd name="connsiteY21" fmla="*/ 14229 h 67465"/>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2" fmla="*/ 1131766 w 2105911"/>
                <a:gd name="connsiteY2" fmla="*/ 2231665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64912"/>
                <a:gd name="connsiteX1" fmla="*/ 5659 w 43256"/>
                <a:gd name="connsiteY1" fmla="*/ 6766 h 64912"/>
                <a:gd name="connsiteX2" fmla="*/ 14041 w 43256"/>
                <a:gd name="connsiteY2" fmla="*/ 5061 h 64912"/>
                <a:gd name="connsiteX3" fmla="*/ 22492 w 43256"/>
                <a:gd name="connsiteY3" fmla="*/ 3291 h 64912"/>
                <a:gd name="connsiteX4" fmla="*/ 25785 w 43256"/>
                <a:gd name="connsiteY4" fmla="*/ 59 h 64912"/>
                <a:gd name="connsiteX5" fmla="*/ 29869 w 43256"/>
                <a:gd name="connsiteY5" fmla="*/ 2340 h 64912"/>
                <a:gd name="connsiteX6" fmla="*/ 35499 w 43256"/>
                <a:gd name="connsiteY6" fmla="*/ 549 h 64912"/>
                <a:gd name="connsiteX7" fmla="*/ 38354 w 43256"/>
                <a:gd name="connsiteY7" fmla="*/ 5435 h 64912"/>
                <a:gd name="connsiteX8" fmla="*/ 42018 w 43256"/>
                <a:gd name="connsiteY8" fmla="*/ 10177 h 64912"/>
                <a:gd name="connsiteX9" fmla="*/ 41854 w 43256"/>
                <a:gd name="connsiteY9" fmla="*/ 15319 h 64912"/>
                <a:gd name="connsiteX10" fmla="*/ 43052 w 43256"/>
                <a:gd name="connsiteY10" fmla="*/ 23181 h 64912"/>
                <a:gd name="connsiteX11" fmla="*/ 37440 w 43256"/>
                <a:gd name="connsiteY11" fmla="*/ 30063 h 64912"/>
                <a:gd name="connsiteX12" fmla="*/ 35431 w 43256"/>
                <a:gd name="connsiteY12" fmla="*/ 35960 h 64912"/>
                <a:gd name="connsiteX13" fmla="*/ 28591 w 43256"/>
                <a:gd name="connsiteY13" fmla="*/ 36674 h 64912"/>
                <a:gd name="connsiteX14" fmla="*/ 23703 w 43256"/>
                <a:gd name="connsiteY14" fmla="*/ 42965 h 64912"/>
                <a:gd name="connsiteX15" fmla="*/ 16516 w 43256"/>
                <a:gd name="connsiteY15" fmla="*/ 39125 h 64912"/>
                <a:gd name="connsiteX16" fmla="*/ 5840 w 43256"/>
                <a:gd name="connsiteY16" fmla="*/ 35331 h 64912"/>
                <a:gd name="connsiteX17" fmla="*/ 1146 w 43256"/>
                <a:gd name="connsiteY17" fmla="*/ 31109 h 64912"/>
                <a:gd name="connsiteX18" fmla="*/ 2149 w 43256"/>
                <a:gd name="connsiteY18" fmla="*/ 25410 h 64912"/>
                <a:gd name="connsiteX19" fmla="*/ 31 w 43256"/>
                <a:gd name="connsiteY19" fmla="*/ 19563 h 64912"/>
                <a:gd name="connsiteX20" fmla="*/ 3899 w 43256"/>
                <a:gd name="connsiteY20" fmla="*/ 14366 h 64912"/>
                <a:gd name="connsiteX21" fmla="*/ 3936 w 43256"/>
                <a:gd name="connsiteY21" fmla="*/ 14229 h 64912"/>
                <a:gd name="connsiteX0" fmla="*/ 572209 w 2105911"/>
                <a:gd name="connsiteY0" fmla="*/ 1735589 h 2324863"/>
                <a:gd name="connsiteX1" fmla="*/ 615188 w 2105911"/>
                <a:gd name="connsiteY1" fmla="*/ 1778568 h 2324863"/>
                <a:gd name="connsiteX2" fmla="*/ 572209 w 2105911"/>
                <a:gd name="connsiteY2" fmla="*/ 1735589 h 2324863"/>
                <a:gd name="connsiteX0" fmla="*/ 724527 w 2105911"/>
                <a:gd name="connsiteY0" fmla="*/ 1683987 h 2324863"/>
                <a:gd name="connsiteX1" fmla="*/ 552611 w 2105911"/>
                <a:gd name="connsiteY1" fmla="*/ 1683987 h 2324863"/>
                <a:gd name="connsiteX2" fmla="*/ 724527 w 2105911"/>
                <a:gd name="connsiteY2" fmla="*/ 1683987 h 2324863"/>
                <a:gd name="connsiteX0" fmla="*/ 899649 w 2105911"/>
                <a:gd name="connsiteY0" fmla="*/ 2324863 h 2324863"/>
                <a:gd name="connsiteX1" fmla="*/ 697426 w 2105911"/>
                <a:gd name="connsiteY1" fmla="*/ 1425153 h 2324863"/>
                <a:gd name="connsiteX0" fmla="*/ 4729 w 43256"/>
                <a:gd name="connsiteY0" fmla="*/ 26036 h 64912"/>
                <a:gd name="connsiteX1" fmla="*/ 2196 w 43256"/>
                <a:gd name="connsiteY1" fmla="*/ 25239 h 64912"/>
                <a:gd name="connsiteX2" fmla="*/ 6964 w 43256"/>
                <a:gd name="connsiteY2" fmla="*/ 34758 h 64912"/>
                <a:gd name="connsiteX3" fmla="*/ 5856 w 43256"/>
                <a:gd name="connsiteY3" fmla="*/ 35139 h 64912"/>
                <a:gd name="connsiteX4" fmla="*/ 16514 w 43256"/>
                <a:gd name="connsiteY4" fmla="*/ 38949 h 64912"/>
                <a:gd name="connsiteX5" fmla="*/ 15846 w 43256"/>
                <a:gd name="connsiteY5" fmla="*/ 37209 h 64912"/>
                <a:gd name="connsiteX6" fmla="*/ 28863 w 43256"/>
                <a:gd name="connsiteY6" fmla="*/ 34610 h 64912"/>
                <a:gd name="connsiteX7" fmla="*/ 28596 w 43256"/>
                <a:gd name="connsiteY7" fmla="*/ 36519 h 64912"/>
                <a:gd name="connsiteX8" fmla="*/ 34165 w 43256"/>
                <a:gd name="connsiteY8" fmla="*/ 22813 h 64912"/>
                <a:gd name="connsiteX9" fmla="*/ 37416 w 43256"/>
                <a:gd name="connsiteY9" fmla="*/ 29949 h 64912"/>
                <a:gd name="connsiteX10" fmla="*/ 41834 w 43256"/>
                <a:gd name="connsiteY10" fmla="*/ 15213 h 64912"/>
                <a:gd name="connsiteX11" fmla="*/ 40386 w 43256"/>
                <a:gd name="connsiteY11" fmla="*/ 17889 h 64912"/>
                <a:gd name="connsiteX12" fmla="*/ 38360 w 43256"/>
                <a:gd name="connsiteY12" fmla="*/ 5285 h 64912"/>
                <a:gd name="connsiteX13" fmla="*/ 38436 w 43256"/>
                <a:gd name="connsiteY13" fmla="*/ 6549 h 64912"/>
                <a:gd name="connsiteX14" fmla="*/ 29114 w 43256"/>
                <a:gd name="connsiteY14" fmla="*/ 3811 h 64912"/>
                <a:gd name="connsiteX15" fmla="*/ 29856 w 43256"/>
                <a:gd name="connsiteY15" fmla="*/ 2199 h 64912"/>
                <a:gd name="connsiteX16" fmla="*/ 22177 w 43256"/>
                <a:gd name="connsiteY16" fmla="*/ 4579 h 64912"/>
                <a:gd name="connsiteX17" fmla="*/ 22536 w 43256"/>
                <a:gd name="connsiteY17" fmla="*/ 3189 h 64912"/>
                <a:gd name="connsiteX18" fmla="*/ 14036 w 43256"/>
                <a:gd name="connsiteY18" fmla="*/ 5051 h 64912"/>
                <a:gd name="connsiteX19" fmla="*/ 15336 w 43256"/>
                <a:gd name="connsiteY19" fmla="*/ 6399 h 64912"/>
                <a:gd name="connsiteX20" fmla="*/ 4163 w 43256"/>
                <a:gd name="connsiteY20" fmla="*/ 15648 h 64912"/>
                <a:gd name="connsiteX21" fmla="*/ 3936 w 43256"/>
                <a:gd name="connsiteY21" fmla="*/ 14229 h 64912"/>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6811"/>
                <a:gd name="connsiteX1" fmla="*/ 5659 w 43256"/>
                <a:gd name="connsiteY1" fmla="*/ 6766 h 56811"/>
                <a:gd name="connsiteX2" fmla="*/ 14041 w 43256"/>
                <a:gd name="connsiteY2" fmla="*/ 5061 h 56811"/>
                <a:gd name="connsiteX3" fmla="*/ 22492 w 43256"/>
                <a:gd name="connsiteY3" fmla="*/ 3291 h 56811"/>
                <a:gd name="connsiteX4" fmla="*/ 25785 w 43256"/>
                <a:gd name="connsiteY4" fmla="*/ 59 h 56811"/>
                <a:gd name="connsiteX5" fmla="*/ 29869 w 43256"/>
                <a:gd name="connsiteY5" fmla="*/ 2340 h 56811"/>
                <a:gd name="connsiteX6" fmla="*/ 35499 w 43256"/>
                <a:gd name="connsiteY6" fmla="*/ 549 h 56811"/>
                <a:gd name="connsiteX7" fmla="*/ 38354 w 43256"/>
                <a:gd name="connsiteY7" fmla="*/ 5435 h 56811"/>
                <a:gd name="connsiteX8" fmla="*/ 42018 w 43256"/>
                <a:gd name="connsiteY8" fmla="*/ 10177 h 56811"/>
                <a:gd name="connsiteX9" fmla="*/ 41854 w 43256"/>
                <a:gd name="connsiteY9" fmla="*/ 15319 h 56811"/>
                <a:gd name="connsiteX10" fmla="*/ 43052 w 43256"/>
                <a:gd name="connsiteY10" fmla="*/ 23181 h 56811"/>
                <a:gd name="connsiteX11" fmla="*/ 37440 w 43256"/>
                <a:gd name="connsiteY11" fmla="*/ 30063 h 56811"/>
                <a:gd name="connsiteX12" fmla="*/ 35431 w 43256"/>
                <a:gd name="connsiteY12" fmla="*/ 35960 h 56811"/>
                <a:gd name="connsiteX13" fmla="*/ 28591 w 43256"/>
                <a:gd name="connsiteY13" fmla="*/ 36674 h 56811"/>
                <a:gd name="connsiteX14" fmla="*/ 23703 w 43256"/>
                <a:gd name="connsiteY14" fmla="*/ 42965 h 56811"/>
                <a:gd name="connsiteX15" fmla="*/ 16516 w 43256"/>
                <a:gd name="connsiteY15" fmla="*/ 39125 h 56811"/>
                <a:gd name="connsiteX16" fmla="*/ 5840 w 43256"/>
                <a:gd name="connsiteY16" fmla="*/ 35331 h 56811"/>
                <a:gd name="connsiteX17" fmla="*/ 1146 w 43256"/>
                <a:gd name="connsiteY17" fmla="*/ 31109 h 56811"/>
                <a:gd name="connsiteX18" fmla="*/ 2149 w 43256"/>
                <a:gd name="connsiteY18" fmla="*/ 25410 h 56811"/>
                <a:gd name="connsiteX19" fmla="*/ 31 w 43256"/>
                <a:gd name="connsiteY19" fmla="*/ 19563 h 56811"/>
                <a:gd name="connsiteX20" fmla="*/ 3899 w 43256"/>
                <a:gd name="connsiteY20" fmla="*/ 14366 h 56811"/>
                <a:gd name="connsiteX21" fmla="*/ 3936 w 43256"/>
                <a:gd name="connsiteY21" fmla="*/ 14229 h 56811"/>
                <a:gd name="connsiteX0" fmla="*/ 572209 w 2105911"/>
                <a:gd name="connsiteY0" fmla="*/ 1735589 h 2034717"/>
                <a:gd name="connsiteX1" fmla="*/ 615188 w 2105911"/>
                <a:gd name="connsiteY1" fmla="*/ 1778568 h 2034717"/>
                <a:gd name="connsiteX2" fmla="*/ 572209 w 2105911"/>
                <a:gd name="connsiteY2" fmla="*/ 1735589 h 2034717"/>
                <a:gd name="connsiteX0" fmla="*/ 724527 w 2105911"/>
                <a:gd name="connsiteY0" fmla="*/ 1683987 h 2034717"/>
                <a:gd name="connsiteX1" fmla="*/ 552611 w 2105911"/>
                <a:gd name="connsiteY1" fmla="*/ 1683987 h 2034717"/>
                <a:gd name="connsiteX2" fmla="*/ 724527 w 2105911"/>
                <a:gd name="connsiteY2" fmla="*/ 1683987 h 2034717"/>
                <a:gd name="connsiteX0" fmla="*/ 1013949 w 2105911"/>
                <a:gd name="connsiteY0" fmla="*/ 2034717 h 2034717"/>
                <a:gd name="connsiteX1" fmla="*/ 697426 w 2105911"/>
                <a:gd name="connsiteY1" fmla="*/ 1425153 h 2034717"/>
                <a:gd name="connsiteX2" fmla="*/ 1013949 w 2105911"/>
                <a:gd name="connsiteY2" fmla="*/ 2034717 h 2034717"/>
                <a:gd name="connsiteX0" fmla="*/ 4729 w 43256"/>
                <a:gd name="connsiteY0" fmla="*/ 26036 h 56811"/>
                <a:gd name="connsiteX1" fmla="*/ 2196 w 43256"/>
                <a:gd name="connsiteY1" fmla="*/ 25239 h 56811"/>
                <a:gd name="connsiteX2" fmla="*/ 6964 w 43256"/>
                <a:gd name="connsiteY2" fmla="*/ 34758 h 56811"/>
                <a:gd name="connsiteX3" fmla="*/ 5856 w 43256"/>
                <a:gd name="connsiteY3" fmla="*/ 35139 h 56811"/>
                <a:gd name="connsiteX4" fmla="*/ 16514 w 43256"/>
                <a:gd name="connsiteY4" fmla="*/ 38949 h 56811"/>
                <a:gd name="connsiteX5" fmla="*/ 15846 w 43256"/>
                <a:gd name="connsiteY5" fmla="*/ 37209 h 56811"/>
                <a:gd name="connsiteX6" fmla="*/ 28863 w 43256"/>
                <a:gd name="connsiteY6" fmla="*/ 34610 h 56811"/>
                <a:gd name="connsiteX7" fmla="*/ 28596 w 43256"/>
                <a:gd name="connsiteY7" fmla="*/ 36519 h 56811"/>
                <a:gd name="connsiteX8" fmla="*/ 34165 w 43256"/>
                <a:gd name="connsiteY8" fmla="*/ 22813 h 56811"/>
                <a:gd name="connsiteX9" fmla="*/ 37416 w 43256"/>
                <a:gd name="connsiteY9" fmla="*/ 29949 h 56811"/>
                <a:gd name="connsiteX10" fmla="*/ 41834 w 43256"/>
                <a:gd name="connsiteY10" fmla="*/ 15213 h 56811"/>
                <a:gd name="connsiteX11" fmla="*/ 40386 w 43256"/>
                <a:gd name="connsiteY11" fmla="*/ 17889 h 56811"/>
                <a:gd name="connsiteX12" fmla="*/ 38360 w 43256"/>
                <a:gd name="connsiteY12" fmla="*/ 5285 h 56811"/>
                <a:gd name="connsiteX13" fmla="*/ 38436 w 43256"/>
                <a:gd name="connsiteY13" fmla="*/ 6549 h 56811"/>
                <a:gd name="connsiteX14" fmla="*/ 29114 w 43256"/>
                <a:gd name="connsiteY14" fmla="*/ 3811 h 56811"/>
                <a:gd name="connsiteX15" fmla="*/ 29856 w 43256"/>
                <a:gd name="connsiteY15" fmla="*/ 2199 h 56811"/>
                <a:gd name="connsiteX16" fmla="*/ 22177 w 43256"/>
                <a:gd name="connsiteY16" fmla="*/ 4579 h 56811"/>
                <a:gd name="connsiteX17" fmla="*/ 22536 w 43256"/>
                <a:gd name="connsiteY17" fmla="*/ 3189 h 56811"/>
                <a:gd name="connsiteX18" fmla="*/ 14036 w 43256"/>
                <a:gd name="connsiteY18" fmla="*/ 5051 h 56811"/>
                <a:gd name="connsiteX19" fmla="*/ 15336 w 43256"/>
                <a:gd name="connsiteY19" fmla="*/ 6399 h 56811"/>
                <a:gd name="connsiteX20" fmla="*/ 4163 w 43256"/>
                <a:gd name="connsiteY20" fmla="*/ 15648 h 56811"/>
                <a:gd name="connsiteX21" fmla="*/ 3936 w 43256"/>
                <a:gd name="connsiteY21" fmla="*/ 14229 h 56811"/>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1013949 w 2105911"/>
                <a:gd name="connsiteY0" fmla="*/ 2034717 h 2126157"/>
                <a:gd name="connsiteX1" fmla="*/ 697426 w 2105911"/>
                <a:gd name="connsiteY1" fmla="*/ 1425153 h 2126157"/>
                <a:gd name="connsiteX2" fmla="*/ 1105389 w 2105911"/>
                <a:gd name="connsiteY2"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552611 w 2105911"/>
                <a:gd name="connsiteY1" fmla="*/ 1683987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572209 w 2105911"/>
                <a:gd name="connsiteY0" fmla="*/ 1735589 h 2126157"/>
                <a:gd name="connsiteX1" fmla="*/ 615188 w 2105911"/>
                <a:gd name="connsiteY1" fmla="*/ 1778568 h 2126157"/>
                <a:gd name="connsiteX2" fmla="*/ 572209 w 2105911"/>
                <a:gd name="connsiteY2" fmla="*/ 1735589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724527 w 2105911"/>
                <a:gd name="connsiteY0" fmla="*/ 1683987 h 2126157"/>
                <a:gd name="connsiteX1" fmla="*/ 236088 w 2105911"/>
                <a:gd name="connsiteY1" fmla="*/ 1833456 h 2126157"/>
                <a:gd name="connsiteX2" fmla="*/ 724527 w 2105911"/>
                <a:gd name="connsiteY2" fmla="*/ 1683987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592642 w 2105911"/>
                <a:gd name="connsiteY0" fmla="*/ 1631233 h 2126157"/>
                <a:gd name="connsiteX1" fmla="*/ 236088 w 2105911"/>
                <a:gd name="connsiteY1" fmla="*/ 1833456 h 2126157"/>
                <a:gd name="connsiteX2" fmla="*/ 592642 w 2105911"/>
                <a:gd name="connsiteY2"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2" fmla="*/ 327528 w 2105911"/>
                <a:gd name="connsiteY2" fmla="*/ 1924896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592642 w 2105911"/>
                <a:gd name="connsiteY1" fmla="*/ 1631233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24963 w 2105911"/>
                <a:gd name="connsiteY0" fmla="*/ 1753174 h 2126157"/>
                <a:gd name="connsiteX1" fmla="*/ 615188 w 2105911"/>
                <a:gd name="connsiteY1" fmla="*/ 1778568 h 2126157"/>
                <a:gd name="connsiteX2" fmla="*/ 624963 w 2105911"/>
                <a:gd name="connsiteY2" fmla="*/ 1753174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615188 w 2105911"/>
                <a:gd name="connsiteY1" fmla="*/ 1778568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633755 w 2105911"/>
                <a:gd name="connsiteY0" fmla="*/ 1647666 h 2126157"/>
                <a:gd name="connsiteX1" fmla="*/ 878957 w 2105911"/>
                <a:gd name="connsiteY1" fmla="*/ 1989583 h 2126157"/>
                <a:gd name="connsiteX2" fmla="*/ 633755 w 2105911"/>
                <a:gd name="connsiteY2"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2" fmla="*/ 970397 w 2105911"/>
                <a:gd name="connsiteY2" fmla="*/ 2081023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633755 w 2105911"/>
                <a:gd name="connsiteY1" fmla="*/ 164766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697426 w 2105911"/>
                <a:gd name="connsiteY0" fmla="*/ 1425153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59364"/>
                <a:gd name="connsiteX1" fmla="*/ 5659 w 43256"/>
                <a:gd name="connsiteY1" fmla="*/ 6766 h 59364"/>
                <a:gd name="connsiteX2" fmla="*/ 14041 w 43256"/>
                <a:gd name="connsiteY2" fmla="*/ 5061 h 59364"/>
                <a:gd name="connsiteX3" fmla="*/ 22492 w 43256"/>
                <a:gd name="connsiteY3" fmla="*/ 3291 h 59364"/>
                <a:gd name="connsiteX4" fmla="*/ 25785 w 43256"/>
                <a:gd name="connsiteY4" fmla="*/ 59 h 59364"/>
                <a:gd name="connsiteX5" fmla="*/ 29869 w 43256"/>
                <a:gd name="connsiteY5" fmla="*/ 2340 h 59364"/>
                <a:gd name="connsiteX6" fmla="*/ 35499 w 43256"/>
                <a:gd name="connsiteY6" fmla="*/ 549 h 59364"/>
                <a:gd name="connsiteX7" fmla="*/ 38354 w 43256"/>
                <a:gd name="connsiteY7" fmla="*/ 5435 h 59364"/>
                <a:gd name="connsiteX8" fmla="*/ 42018 w 43256"/>
                <a:gd name="connsiteY8" fmla="*/ 10177 h 59364"/>
                <a:gd name="connsiteX9" fmla="*/ 41854 w 43256"/>
                <a:gd name="connsiteY9" fmla="*/ 15319 h 59364"/>
                <a:gd name="connsiteX10" fmla="*/ 43052 w 43256"/>
                <a:gd name="connsiteY10" fmla="*/ 23181 h 59364"/>
                <a:gd name="connsiteX11" fmla="*/ 37440 w 43256"/>
                <a:gd name="connsiteY11" fmla="*/ 30063 h 59364"/>
                <a:gd name="connsiteX12" fmla="*/ 35431 w 43256"/>
                <a:gd name="connsiteY12" fmla="*/ 35960 h 59364"/>
                <a:gd name="connsiteX13" fmla="*/ 28591 w 43256"/>
                <a:gd name="connsiteY13" fmla="*/ 36674 h 59364"/>
                <a:gd name="connsiteX14" fmla="*/ 23703 w 43256"/>
                <a:gd name="connsiteY14" fmla="*/ 42965 h 59364"/>
                <a:gd name="connsiteX15" fmla="*/ 16516 w 43256"/>
                <a:gd name="connsiteY15" fmla="*/ 39125 h 59364"/>
                <a:gd name="connsiteX16" fmla="*/ 5840 w 43256"/>
                <a:gd name="connsiteY16" fmla="*/ 35331 h 59364"/>
                <a:gd name="connsiteX17" fmla="*/ 1146 w 43256"/>
                <a:gd name="connsiteY17" fmla="*/ 31109 h 59364"/>
                <a:gd name="connsiteX18" fmla="*/ 2149 w 43256"/>
                <a:gd name="connsiteY18" fmla="*/ 25410 h 59364"/>
                <a:gd name="connsiteX19" fmla="*/ 31 w 43256"/>
                <a:gd name="connsiteY19" fmla="*/ 19563 h 59364"/>
                <a:gd name="connsiteX20" fmla="*/ 3899 w 43256"/>
                <a:gd name="connsiteY20" fmla="*/ 14366 h 59364"/>
                <a:gd name="connsiteX21" fmla="*/ 3936 w 43256"/>
                <a:gd name="connsiteY21" fmla="*/ 14229 h 59364"/>
                <a:gd name="connsiteX0" fmla="*/ 878957 w 2105911"/>
                <a:gd name="connsiteY0" fmla="*/ 1989583 h 2126157"/>
                <a:gd name="connsiteX1" fmla="*/ 202932 w 2105911"/>
                <a:gd name="connsiteY1" fmla="*/ 1612496 h 2126157"/>
                <a:gd name="connsiteX0" fmla="*/ 236088 w 2105911"/>
                <a:gd name="connsiteY0" fmla="*/ 1833456 h 2126157"/>
                <a:gd name="connsiteX1" fmla="*/ 680565 w 2105911"/>
                <a:gd name="connsiteY1" fmla="*/ 1991718 h 2126157"/>
                <a:gd name="connsiteX0" fmla="*/ 460034 w 2105911"/>
                <a:gd name="connsiteY0" fmla="*/ 1521868 h 2126157"/>
                <a:gd name="connsiteX1" fmla="*/ 1105389 w 2105911"/>
                <a:gd name="connsiteY1" fmla="*/ 2126157 h 2126157"/>
                <a:gd name="connsiteX2" fmla="*/ 460034 w 2105911"/>
                <a:gd name="connsiteY2" fmla="*/ 1521868 h 2126157"/>
                <a:gd name="connsiteX0" fmla="*/ 4729 w 43256"/>
                <a:gd name="connsiteY0" fmla="*/ 26036 h 59364"/>
                <a:gd name="connsiteX1" fmla="*/ 2196 w 43256"/>
                <a:gd name="connsiteY1" fmla="*/ 25239 h 59364"/>
                <a:gd name="connsiteX2" fmla="*/ 6964 w 43256"/>
                <a:gd name="connsiteY2" fmla="*/ 34758 h 59364"/>
                <a:gd name="connsiteX3" fmla="*/ 5856 w 43256"/>
                <a:gd name="connsiteY3" fmla="*/ 35139 h 59364"/>
                <a:gd name="connsiteX4" fmla="*/ 16514 w 43256"/>
                <a:gd name="connsiteY4" fmla="*/ 38949 h 59364"/>
                <a:gd name="connsiteX5" fmla="*/ 15846 w 43256"/>
                <a:gd name="connsiteY5" fmla="*/ 37209 h 59364"/>
                <a:gd name="connsiteX6" fmla="*/ 28863 w 43256"/>
                <a:gd name="connsiteY6" fmla="*/ 34610 h 59364"/>
                <a:gd name="connsiteX7" fmla="*/ 28596 w 43256"/>
                <a:gd name="connsiteY7" fmla="*/ 36519 h 59364"/>
                <a:gd name="connsiteX8" fmla="*/ 34165 w 43256"/>
                <a:gd name="connsiteY8" fmla="*/ 22813 h 59364"/>
                <a:gd name="connsiteX9" fmla="*/ 37416 w 43256"/>
                <a:gd name="connsiteY9" fmla="*/ 29949 h 59364"/>
                <a:gd name="connsiteX10" fmla="*/ 41834 w 43256"/>
                <a:gd name="connsiteY10" fmla="*/ 15213 h 59364"/>
                <a:gd name="connsiteX11" fmla="*/ 40386 w 43256"/>
                <a:gd name="connsiteY11" fmla="*/ 17889 h 59364"/>
                <a:gd name="connsiteX12" fmla="*/ 38360 w 43256"/>
                <a:gd name="connsiteY12" fmla="*/ 5285 h 59364"/>
                <a:gd name="connsiteX13" fmla="*/ 38436 w 43256"/>
                <a:gd name="connsiteY13" fmla="*/ 6549 h 59364"/>
                <a:gd name="connsiteX14" fmla="*/ 29114 w 43256"/>
                <a:gd name="connsiteY14" fmla="*/ 3811 h 59364"/>
                <a:gd name="connsiteX15" fmla="*/ 29856 w 43256"/>
                <a:gd name="connsiteY15" fmla="*/ 2199 h 59364"/>
                <a:gd name="connsiteX16" fmla="*/ 22177 w 43256"/>
                <a:gd name="connsiteY16" fmla="*/ 4579 h 59364"/>
                <a:gd name="connsiteX17" fmla="*/ 22536 w 43256"/>
                <a:gd name="connsiteY17" fmla="*/ 3189 h 59364"/>
                <a:gd name="connsiteX18" fmla="*/ 14036 w 43256"/>
                <a:gd name="connsiteY18" fmla="*/ 5051 h 59364"/>
                <a:gd name="connsiteX19" fmla="*/ 15336 w 43256"/>
                <a:gd name="connsiteY19" fmla="*/ 6399 h 59364"/>
                <a:gd name="connsiteX20" fmla="*/ 4163 w 43256"/>
                <a:gd name="connsiteY20" fmla="*/ 15648 h 59364"/>
                <a:gd name="connsiteX21" fmla="*/ 3936 w 43256"/>
                <a:gd name="connsiteY21" fmla="*/ 14229 h 59364"/>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460034 w 2105911"/>
                <a:gd name="connsiteY1" fmla="*/ 1521868 h 2217597"/>
                <a:gd name="connsiteX2" fmla="*/ 1196829 w 2105911"/>
                <a:gd name="connsiteY2"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105389 w 2105911"/>
                <a:gd name="connsiteY0" fmla="*/ 2126157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87712 w 2105911"/>
                <a:gd name="connsiteY1" fmla="*/ 1674451 h 2217597"/>
                <a:gd name="connsiteX2" fmla="*/ 202932 w 2105911"/>
                <a:gd name="connsiteY2"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36088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183335 w 2105911"/>
                <a:gd name="connsiteY0" fmla="*/ 16048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00920 w 2105911"/>
                <a:gd name="connsiteY0" fmla="*/ 1833456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02932 w 2105911"/>
                <a:gd name="connsiteY1" fmla="*/ 161249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878957 w 2105911"/>
                <a:gd name="connsiteY0" fmla="*/ 1989583 h 2217597"/>
                <a:gd name="connsiteX1" fmla="*/ 743750 w 2105911"/>
                <a:gd name="connsiteY1" fmla="*/ 1700828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97566 w 2105911"/>
                <a:gd name="connsiteY1" fmla="*/ 1735997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79981 w 2105911"/>
                <a:gd name="connsiteY1" fmla="*/ 1744789 h 2217597"/>
                <a:gd name="connsiteX2" fmla="*/ 229309 w 2105911"/>
                <a:gd name="connsiteY2"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229309 w 2105911"/>
                <a:gd name="connsiteY1" fmla="*/ 1761966 h 2217597"/>
                <a:gd name="connsiteX2" fmla="*/ 743750 w 2105911"/>
                <a:gd name="connsiteY2" fmla="*/ 1700828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418435 w 2105911"/>
                <a:gd name="connsiteY1" fmla="*/ 1815128 h 2217597"/>
                <a:gd name="connsiteX2" fmla="*/ 320749 w 2105911"/>
                <a:gd name="connsiteY2"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320749 w 2105911"/>
                <a:gd name="connsiteY1" fmla="*/ 1853406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804326 w 2105911"/>
                <a:gd name="connsiteY1" fmla="*/ 1818237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262467 w 2105911"/>
                <a:gd name="connsiteY0" fmla="*/ 2053264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33988 w 2105911"/>
                <a:gd name="connsiteY1" fmla="*/ 1677560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43750 w 2105911"/>
                <a:gd name="connsiteY0" fmla="*/ 1700828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680565 w 2105911"/>
                <a:gd name="connsiteY1" fmla="*/ 1991718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693290 w 2105911"/>
                <a:gd name="connsiteY0" fmla="*/ 2000510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1096597 w 2105911"/>
                <a:gd name="connsiteY0" fmla="*/ 1941519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61917"/>
                <a:gd name="connsiteX1" fmla="*/ 5659 w 43256"/>
                <a:gd name="connsiteY1" fmla="*/ 6766 h 61917"/>
                <a:gd name="connsiteX2" fmla="*/ 14041 w 43256"/>
                <a:gd name="connsiteY2" fmla="*/ 5061 h 61917"/>
                <a:gd name="connsiteX3" fmla="*/ 22492 w 43256"/>
                <a:gd name="connsiteY3" fmla="*/ 3291 h 61917"/>
                <a:gd name="connsiteX4" fmla="*/ 25785 w 43256"/>
                <a:gd name="connsiteY4" fmla="*/ 59 h 61917"/>
                <a:gd name="connsiteX5" fmla="*/ 29869 w 43256"/>
                <a:gd name="connsiteY5" fmla="*/ 2340 h 61917"/>
                <a:gd name="connsiteX6" fmla="*/ 35499 w 43256"/>
                <a:gd name="connsiteY6" fmla="*/ 549 h 61917"/>
                <a:gd name="connsiteX7" fmla="*/ 38354 w 43256"/>
                <a:gd name="connsiteY7" fmla="*/ 5435 h 61917"/>
                <a:gd name="connsiteX8" fmla="*/ 42018 w 43256"/>
                <a:gd name="connsiteY8" fmla="*/ 10177 h 61917"/>
                <a:gd name="connsiteX9" fmla="*/ 41854 w 43256"/>
                <a:gd name="connsiteY9" fmla="*/ 15319 h 61917"/>
                <a:gd name="connsiteX10" fmla="*/ 43052 w 43256"/>
                <a:gd name="connsiteY10" fmla="*/ 23181 h 61917"/>
                <a:gd name="connsiteX11" fmla="*/ 37440 w 43256"/>
                <a:gd name="connsiteY11" fmla="*/ 30063 h 61917"/>
                <a:gd name="connsiteX12" fmla="*/ 35431 w 43256"/>
                <a:gd name="connsiteY12" fmla="*/ 35960 h 61917"/>
                <a:gd name="connsiteX13" fmla="*/ 28591 w 43256"/>
                <a:gd name="connsiteY13" fmla="*/ 36674 h 61917"/>
                <a:gd name="connsiteX14" fmla="*/ 23703 w 43256"/>
                <a:gd name="connsiteY14" fmla="*/ 42965 h 61917"/>
                <a:gd name="connsiteX15" fmla="*/ 16516 w 43256"/>
                <a:gd name="connsiteY15" fmla="*/ 39125 h 61917"/>
                <a:gd name="connsiteX16" fmla="*/ 5840 w 43256"/>
                <a:gd name="connsiteY16" fmla="*/ 35331 h 61917"/>
                <a:gd name="connsiteX17" fmla="*/ 1146 w 43256"/>
                <a:gd name="connsiteY17" fmla="*/ 31109 h 61917"/>
                <a:gd name="connsiteX18" fmla="*/ 2149 w 43256"/>
                <a:gd name="connsiteY18" fmla="*/ 25410 h 61917"/>
                <a:gd name="connsiteX19" fmla="*/ 31 w 43256"/>
                <a:gd name="connsiteY19" fmla="*/ 19563 h 61917"/>
                <a:gd name="connsiteX20" fmla="*/ 3899 w 43256"/>
                <a:gd name="connsiteY20" fmla="*/ 14366 h 61917"/>
                <a:gd name="connsiteX21" fmla="*/ 3936 w 43256"/>
                <a:gd name="connsiteY21" fmla="*/ 14229 h 61917"/>
                <a:gd name="connsiteX0" fmla="*/ 787712 w 2105911"/>
                <a:gd name="connsiteY0" fmla="*/ 1401889 h 2217597"/>
                <a:gd name="connsiteX1" fmla="*/ 795534 w 2105911"/>
                <a:gd name="connsiteY1" fmla="*/ 1369829 h 2217597"/>
                <a:gd name="connsiteX0" fmla="*/ 1405467 w 2105911"/>
                <a:gd name="connsiteY0" fmla="*/ 1323502 h 2217597"/>
                <a:gd name="connsiteX1" fmla="*/ 1410327 w 2105911"/>
                <a:gd name="connsiteY1" fmla="*/ 1314711 h 2217597"/>
                <a:gd name="connsiteX0" fmla="*/ 287705 w 2105911"/>
                <a:gd name="connsiteY0" fmla="*/ 1264511 h 2217597"/>
                <a:gd name="connsiteX1" fmla="*/ 1196829 w 2105911"/>
                <a:gd name="connsiteY1" fmla="*/ 2217597 h 2217597"/>
                <a:gd name="connsiteX0" fmla="*/ 4729 w 43256"/>
                <a:gd name="connsiteY0" fmla="*/ 26036 h 61917"/>
                <a:gd name="connsiteX1" fmla="*/ 2196 w 43256"/>
                <a:gd name="connsiteY1" fmla="*/ 25239 h 61917"/>
                <a:gd name="connsiteX2" fmla="*/ 6964 w 43256"/>
                <a:gd name="connsiteY2" fmla="*/ 34758 h 61917"/>
                <a:gd name="connsiteX3" fmla="*/ 5856 w 43256"/>
                <a:gd name="connsiteY3" fmla="*/ 35139 h 61917"/>
                <a:gd name="connsiteX4" fmla="*/ 16514 w 43256"/>
                <a:gd name="connsiteY4" fmla="*/ 38949 h 61917"/>
                <a:gd name="connsiteX5" fmla="*/ 15846 w 43256"/>
                <a:gd name="connsiteY5" fmla="*/ 37209 h 61917"/>
                <a:gd name="connsiteX6" fmla="*/ 28863 w 43256"/>
                <a:gd name="connsiteY6" fmla="*/ 34610 h 61917"/>
                <a:gd name="connsiteX7" fmla="*/ 28596 w 43256"/>
                <a:gd name="connsiteY7" fmla="*/ 36519 h 61917"/>
                <a:gd name="connsiteX8" fmla="*/ 34165 w 43256"/>
                <a:gd name="connsiteY8" fmla="*/ 22813 h 61917"/>
                <a:gd name="connsiteX9" fmla="*/ 37416 w 43256"/>
                <a:gd name="connsiteY9" fmla="*/ 29949 h 61917"/>
                <a:gd name="connsiteX10" fmla="*/ 41834 w 43256"/>
                <a:gd name="connsiteY10" fmla="*/ 15213 h 61917"/>
                <a:gd name="connsiteX11" fmla="*/ 40386 w 43256"/>
                <a:gd name="connsiteY11" fmla="*/ 17889 h 61917"/>
                <a:gd name="connsiteX12" fmla="*/ 38360 w 43256"/>
                <a:gd name="connsiteY12" fmla="*/ 5285 h 61917"/>
                <a:gd name="connsiteX13" fmla="*/ 38436 w 43256"/>
                <a:gd name="connsiteY13" fmla="*/ 6549 h 61917"/>
                <a:gd name="connsiteX14" fmla="*/ 29114 w 43256"/>
                <a:gd name="connsiteY14" fmla="*/ 3811 h 61917"/>
                <a:gd name="connsiteX15" fmla="*/ 29856 w 43256"/>
                <a:gd name="connsiteY15" fmla="*/ 2199 h 61917"/>
                <a:gd name="connsiteX16" fmla="*/ 22177 w 43256"/>
                <a:gd name="connsiteY16" fmla="*/ 4579 h 61917"/>
                <a:gd name="connsiteX17" fmla="*/ 22536 w 43256"/>
                <a:gd name="connsiteY17" fmla="*/ 3189 h 61917"/>
                <a:gd name="connsiteX18" fmla="*/ 14036 w 43256"/>
                <a:gd name="connsiteY18" fmla="*/ 5051 h 61917"/>
                <a:gd name="connsiteX19" fmla="*/ 15336 w 43256"/>
                <a:gd name="connsiteY19" fmla="*/ 6399 h 61917"/>
                <a:gd name="connsiteX20" fmla="*/ 4163 w 43256"/>
                <a:gd name="connsiteY20" fmla="*/ 15648 h 61917"/>
                <a:gd name="connsiteX21" fmla="*/ 3936 w 43256"/>
                <a:gd name="connsiteY21" fmla="*/ 14229 h 61917"/>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10327 w 2105911"/>
                <a:gd name="connsiteY1" fmla="*/ 1314711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30944 w 43256"/>
                <a:gd name="connsiteY7" fmla="*/ 35292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638927 w 2105911"/>
                <a:gd name="connsiteY1" fmla="*/ 1191618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427911 w 2105911"/>
                <a:gd name="connsiteY1" fmla="*/ 1341087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464180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787712 w 2105911"/>
                <a:gd name="connsiteY0" fmla="*/ 1401889 h 1547916"/>
                <a:gd name="connsiteX1" fmla="*/ 795534 w 2105911"/>
                <a:gd name="connsiteY1" fmla="*/ 1369829 h 1547916"/>
                <a:gd name="connsiteX0" fmla="*/ 1405467 w 2105911"/>
                <a:gd name="connsiteY0" fmla="*/ 1323502 h 1547916"/>
                <a:gd name="connsiteX1" fmla="*/ 1392741 w 2105911"/>
                <a:gd name="connsiteY1" fmla="*/ 1297126 h 1547916"/>
                <a:gd name="connsiteX0" fmla="*/ 287705 w 2105911"/>
                <a:gd name="connsiteY0" fmla="*/ 1264511 h 1547916"/>
                <a:gd name="connsiteX1" fmla="*/ 291221 w 2105911"/>
                <a:gd name="connsiteY1" fmla="*/ 1294405 h 1547916"/>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416 w 43256"/>
                <a:gd name="connsiteY7" fmla="*/ 35537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105911" h="1547916">
                  <a:moveTo>
                    <a:pt x="787712" y="1401889"/>
                  </a:moveTo>
                  <a:lnTo>
                    <a:pt x="795534" y="1369829"/>
                  </a:lnTo>
                </a:path>
                <a:path w="2105911" h="1547916">
                  <a:moveTo>
                    <a:pt x="1405467" y="1323502"/>
                  </a:moveTo>
                  <a:cubicBezTo>
                    <a:pt x="1556557" y="1235579"/>
                    <a:pt x="1232859" y="1244372"/>
                    <a:pt x="1392741" y="1297126"/>
                  </a:cubicBezTo>
                </a:path>
                <a:path w="2105911" h="1547916">
                  <a:moveTo>
                    <a:pt x="287705" y="1264511"/>
                  </a:moveTo>
                  <a:lnTo>
                    <a:pt x="291221" y="1294405"/>
                  </a:lnTo>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554" y="34915"/>
                    <a:pt x="28416" y="35537"/>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5795502" y="1299354"/>
              <a:ext cx="640080" cy="1631216"/>
            </a:xfrm>
            <a:prstGeom prst="rect">
              <a:avLst/>
            </a:prstGeom>
            <a:noFill/>
          </p:spPr>
          <p:txBody>
            <a:bodyPr wrap="square" rtlCol="0">
              <a:spAutoFit/>
            </a:bodyPr>
            <a:lstStyle/>
            <a:p>
              <a:r>
                <a:rPr lang="en-US" sz="10000" dirty="0">
                  <a:sym typeface="Webdings" panose="05030102010509060703" pitchFamily="18" charset="2"/>
                </a:rPr>
                <a:t></a:t>
              </a:r>
              <a:endParaRPr lang="en-US" sz="10000" dirty="0"/>
            </a:p>
          </p:txBody>
        </p:sp>
        <p:pic>
          <p:nvPicPr>
            <p:cNvPr id="26" name="Picture 2" descr="http://jbcomputerrepairs.com/sites/default/files/computers-gears.png"/>
            <p:cNvPicPr>
              <a:picLocks noChangeAspect="1" noChangeArrowheads="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bwMode="auto">
            <a:xfrm rot="9804838">
              <a:off x="6330429" y="1835739"/>
              <a:ext cx="374899" cy="403738"/>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4244507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30</a:t>
            </a:fld>
            <a:endParaRPr lang="en-US" dirty="0"/>
          </a:p>
        </p:txBody>
      </p:sp>
      <p:sp>
        <p:nvSpPr>
          <p:cNvPr id="7" name="Rechteck 6"/>
          <p:cNvSpPr/>
          <p:nvPr/>
        </p:nvSpPr>
        <p:spPr>
          <a:xfrm>
            <a:off x="2267744" y="1628800"/>
            <a:ext cx="5400600" cy="2062103"/>
          </a:xfrm>
          <a:prstGeom prst="rect">
            <a:avLst/>
          </a:prstGeom>
        </p:spPr>
        <p:txBody>
          <a:bodyPr wrap="square">
            <a:spAutoFit/>
          </a:bodyPr>
          <a:lstStyle/>
          <a:p>
            <a:r>
              <a:rPr lang="de-DE" sz="3200">
                <a:latin typeface="Nunito Light"/>
                <a:cs typeface="Nunito Light"/>
              </a:rPr>
              <a:t>„The essence of metaphor is understanding and experiencing one kind of thing in terms of another.“</a:t>
            </a:r>
          </a:p>
        </p:txBody>
      </p:sp>
      <p:sp>
        <p:nvSpPr>
          <p:cNvPr id="8" name="Textfeld 7"/>
          <p:cNvSpPr txBox="1"/>
          <p:nvPr/>
        </p:nvSpPr>
        <p:spPr>
          <a:xfrm>
            <a:off x="3779912" y="3933056"/>
            <a:ext cx="4085173" cy="338554"/>
          </a:xfrm>
          <a:prstGeom prst="rect">
            <a:avLst/>
          </a:prstGeom>
          <a:noFill/>
        </p:spPr>
        <p:txBody>
          <a:bodyPr wrap="none" rtlCol="0">
            <a:spAutoFit/>
          </a:bodyPr>
          <a:lstStyle/>
          <a:p>
            <a:r>
              <a:rPr lang="de-DE" sz="1600" i="1">
                <a:latin typeface="Nunito Light"/>
                <a:cs typeface="Nunito Light"/>
              </a:rPr>
              <a:t>Lakoff &amp; Johnson: Metaphors We Live By</a:t>
            </a:r>
          </a:p>
        </p:txBody>
      </p:sp>
    </p:spTree>
    <p:extLst>
      <p:ext uri="{BB962C8B-B14F-4D97-AF65-F5344CB8AC3E}">
        <p14:creationId xmlns:p14="http://schemas.microsoft.com/office/powerpoint/2010/main" val="7141430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Metaphors</a:t>
            </a:r>
          </a:p>
        </p:txBody>
      </p:sp>
      <p:sp>
        <p:nvSpPr>
          <p:cNvPr id="3" name="Inhaltsplatzhalter 2"/>
          <p:cNvSpPr>
            <a:spLocks noGrp="1"/>
          </p:cNvSpPr>
          <p:nvPr>
            <p:ph idx="1"/>
          </p:nvPr>
        </p:nvSpPr>
        <p:spPr/>
        <p:txBody>
          <a:bodyPr/>
          <a:lstStyle/>
          <a:p>
            <a:pPr marL="457200" indent="-457200">
              <a:buFont typeface="Arial"/>
              <a:buChar char="•"/>
            </a:pPr>
            <a:r>
              <a:rPr lang="de-DE"/>
              <a:t>in IxD: mental model that both designers and users adhere to</a:t>
            </a:r>
          </a:p>
          <a:p>
            <a:pPr marL="457200" indent="-457200">
              <a:buFont typeface="Arial"/>
              <a:buChar char="•"/>
            </a:pPr>
            <a:r>
              <a:rPr lang="de-DE"/>
              <a:t>users can rely on knowledge about how one thing works to operate the other</a:t>
            </a:r>
          </a:p>
          <a:p>
            <a:pPr marL="457200" indent="-457200">
              <a:buFont typeface="Arial"/>
              <a:buChar char="•"/>
            </a:pPr>
            <a:r>
              <a:rPr lang="de-DE"/>
              <a:t>shortcut towards understanding and memorizing and interface</a:t>
            </a:r>
          </a:p>
          <a:p>
            <a:pPr marL="457200"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31</a:t>
            </a:fld>
            <a:endParaRPr lang="en-US" dirty="0"/>
          </a:p>
        </p:txBody>
      </p:sp>
    </p:spTree>
    <p:extLst>
      <p:ext uri="{BB962C8B-B14F-4D97-AF65-F5344CB8AC3E}">
        <p14:creationId xmlns:p14="http://schemas.microsoft.com/office/powerpoint/2010/main" val="76999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41368" y="-17178"/>
            <a:ext cx="2602632" cy="2578299"/>
          </a:xfrm>
        </p:spPr>
        <p:txBody>
          <a:bodyPr>
            <a:normAutofit/>
          </a:bodyPr>
          <a:lstStyle/>
          <a:p>
            <a:r>
              <a:rPr lang="de-DE"/>
              <a:t>Metaphor example: desktop</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32</a:t>
            </a:fld>
            <a:endParaRPr lang="en-US" dirty="0"/>
          </a:p>
        </p:txBody>
      </p:sp>
      <p:pic>
        <p:nvPicPr>
          <p:cNvPr id="6" name="Bild 5"/>
          <p:cNvPicPr>
            <a:picLocks noChangeAspect="1"/>
          </p:cNvPicPr>
          <p:nvPr/>
        </p:nvPicPr>
        <p:blipFill>
          <a:blip r:embed="rId3"/>
          <a:stretch>
            <a:fillRect/>
          </a:stretch>
        </p:blipFill>
        <p:spPr>
          <a:xfrm>
            <a:off x="0" y="-49416"/>
            <a:ext cx="6588224" cy="6926871"/>
          </a:xfrm>
          <a:prstGeom prst="rect">
            <a:avLst/>
          </a:prstGeom>
        </p:spPr>
      </p:pic>
    </p:spTree>
    <p:extLst>
      <p:ext uri="{BB962C8B-B14F-4D97-AF65-F5344CB8AC3E}">
        <p14:creationId xmlns:p14="http://schemas.microsoft.com/office/powerpoint/2010/main" val="41510215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33</a:t>
            </a:fld>
            <a:endParaRPr lang="en-US" dirty="0"/>
          </a:p>
        </p:txBody>
      </p:sp>
      <p:sp>
        <p:nvSpPr>
          <p:cNvPr id="6" name="Titel 1"/>
          <p:cNvSpPr>
            <a:spLocks noGrp="1"/>
          </p:cNvSpPr>
          <p:nvPr>
            <p:ph type="title"/>
          </p:nvPr>
        </p:nvSpPr>
        <p:spPr>
          <a:xfrm>
            <a:off x="6541368" y="-17178"/>
            <a:ext cx="2602632" cy="2578299"/>
          </a:xfrm>
        </p:spPr>
        <p:txBody>
          <a:bodyPr>
            <a:normAutofit/>
          </a:bodyPr>
          <a:lstStyle/>
          <a:p>
            <a:r>
              <a:rPr lang="de-DE"/>
              <a:t>Metaphor example: desktop</a:t>
            </a:r>
          </a:p>
        </p:txBody>
      </p:sp>
      <p:pic>
        <p:nvPicPr>
          <p:cNvPr id="7" name="Bild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1008" y="-49366"/>
            <a:ext cx="11089232" cy="6930770"/>
          </a:xfrm>
          <a:prstGeom prst="rect">
            <a:avLst/>
          </a:prstGeom>
        </p:spPr>
      </p:pic>
    </p:spTree>
    <p:extLst>
      <p:ext uri="{BB962C8B-B14F-4D97-AF65-F5344CB8AC3E}">
        <p14:creationId xmlns:p14="http://schemas.microsoft.com/office/powerpoint/2010/main" val="26431767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34</a:t>
            </a:fld>
            <a:endParaRPr lang="en-US" dirty="0"/>
          </a:p>
        </p:txBody>
      </p:sp>
      <p:pic>
        <p:nvPicPr>
          <p:cNvPr id="6" name="Bild 5"/>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5436807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Metaphors in visualization?</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35</a:t>
            </a:fld>
            <a:endParaRPr lang="en-US" dirty="0"/>
          </a:p>
        </p:txBody>
      </p:sp>
      <p:pic>
        <p:nvPicPr>
          <p:cNvPr id="6" name="Bild 5"/>
          <p:cNvPicPr>
            <a:picLocks noChangeAspect="1"/>
          </p:cNvPicPr>
          <p:nvPr/>
        </p:nvPicPr>
        <p:blipFill>
          <a:blip r:embed="rId3"/>
          <a:stretch>
            <a:fillRect/>
          </a:stretch>
        </p:blipFill>
        <p:spPr>
          <a:xfrm>
            <a:off x="2578100" y="1765300"/>
            <a:ext cx="3975100" cy="3327400"/>
          </a:xfrm>
          <a:prstGeom prst="rect">
            <a:avLst/>
          </a:prstGeom>
        </p:spPr>
      </p:pic>
    </p:spTree>
    <p:extLst>
      <p:ext uri="{BB962C8B-B14F-4D97-AF65-F5344CB8AC3E}">
        <p14:creationId xmlns:p14="http://schemas.microsoft.com/office/powerpoint/2010/main" val="38130219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36</a:t>
            </a:fld>
            <a:endParaRPr lang="en-US" dirty="0"/>
          </a:p>
        </p:txBody>
      </p:sp>
      <p:pic>
        <p:nvPicPr>
          <p:cNvPr id="6" name="Bild 5"/>
          <p:cNvPicPr>
            <a:picLocks noChangeAspect="1"/>
          </p:cNvPicPr>
          <p:nvPr/>
        </p:nvPicPr>
        <p:blipFill>
          <a:blip r:embed="rId3"/>
          <a:stretch>
            <a:fillRect/>
          </a:stretch>
        </p:blipFill>
        <p:spPr>
          <a:xfrm>
            <a:off x="0" y="0"/>
            <a:ext cx="9144000" cy="6368989"/>
          </a:xfrm>
          <a:prstGeom prst="rect">
            <a:avLst/>
          </a:prstGeom>
        </p:spPr>
      </p:pic>
      <p:sp>
        <p:nvSpPr>
          <p:cNvPr id="7" name="Rechteck 6"/>
          <p:cNvSpPr/>
          <p:nvPr/>
        </p:nvSpPr>
        <p:spPr>
          <a:xfrm>
            <a:off x="1259632" y="548680"/>
            <a:ext cx="1224136" cy="4392488"/>
          </a:xfrm>
          <a:prstGeom prst="rect">
            <a:avLst/>
          </a:prstGeom>
          <a:solidFill>
            <a:srgbClr val="FFFF00">
              <a:alpha val="51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Rechteck 7"/>
          <p:cNvSpPr/>
          <p:nvPr/>
        </p:nvSpPr>
        <p:spPr>
          <a:xfrm>
            <a:off x="0" y="332656"/>
            <a:ext cx="4860032" cy="216024"/>
          </a:xfrm>
          <a:prstGeom prst="rect">
            <a:avLst/>
          </a:prstGeom>
          <a:solidFill>
            <a:srgbClr val="FFFF00">
              <a:alpha val="51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9" name="Rechteck 8"/>
          <p:cNvSpPr/>
          <p:nvPr/>
        </p:nvSpPr>
        <p:spPr>
          <a:xfrm>
            <a:off x="7919864" y="332656"/>
            <a:ext cx="1116632" cy="2880320"/>
          </a:xfrm>
          <a:prstGeom prst="rect">
            <a:avLst/>
          </a:prstGeom>
          <a:solidFill>
            <a:srgbClr val="FFFF00">
              <a:alpha val="51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Rechteck 9"/>
          <p:cNvSpPr/>
          <p:nvPr/>
        </p:nvSpPr>
        <p:spPr>
          <a:xfrm>
            <a:off x="1187624" y="5949280"/>
            <a:ext cx="3375992" cy="224408"/>
          </a:xfrm>
          <a:prstGeom prst="rect">
            <a:avLst/>
          </a:prstGeom>
          <a:solidFill>
            <a:srgbClr val="FFFF00">
              <a:alpha val="51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1919487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Visualizations as physical objects</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37</a:t>
            </a:fld>
            <a:endParaRPr lang="en-US" dirty="0"/>
          </a:p>
        </p:txBody>
      </p:sp>
      <p:pic>
        <p:nvPicPr>
          <p:cNvPr id="8" name="Bild 7"/>
          <p:cNvPicPr>
            <a:picLocks noChangeAspect="1"/>
          </p:cNvPicPr>
          <p:nvPr/>
        </p:nvPicPr>
        <p:blipFill>
          <a:blip r:embed="rId3"/>
          <a:stretch>
            <a:fillRect/>
          </a:stretch>
        </p:blipFill>
        <p:spPr>
          <a:xfrm>
            <a:off x="4860032" y="1340768"/>
            <a:ext cx="3711012" cy="4966571"/>
          </a:xfrm>
          <a:prstGeom prst="rect">
            <a:avLst/>
          </a:prstGeom>
        </p:spPr>
      </p:pic>
      <p:sp>
        <p:nvSpPr>
          <p:cNvPr id="9" name="Rechteck 8"/>
          <p:cNvSpPr/>
          <p:nvPr/>
        </p:nvSpPr>
        <p:spPr>
          <a:xfrm>
            <a:off x="1763688" y="1340768"/>
            <a:ext cx="3070522" cy="369332"/>
          </a:xfrm>
          <a:prstGeom prst="rect">
            <a:avLst/>
          </a:prstGeom>
        </p:spPr>
        <p:txBody>
          <a:bodyPr wrap="none">
            <a:spAutoFit/>
          </a:bodyPr>
          <a:lstStyle/>
          <a:p>
            <a:r>
              <a:rPr lang="de-DE"/>
              <a:t>http://twitpic.com/b53yc8/full</a:t>
            </a:r>
          </a:p>
        </p:txBody>
      </p:sp>
    </p:spTree>
    <p:extLst>
      <p:ext uri="{BB962C8B-B14F-4D97-AF65-F5344CB8AC3E}">
        <p14:creationId xmlns:p14="http://schemas.microsoft.com/office/powerpoint/2010/main" val="3542310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Visualizations as physical objects:</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38</a:t>
            </a:fld>
            <a:endParaRPr lang="en-US" dirty="0"/>
          </a:p>
        </p:txBody>
      </p:sp>
      <p:pic>
        <p:nvPicPr>
          <p:cNvPr id="6" name="Bild 5"/>
          <p:cNvPicPr>
            <a:picLocks noChangeAspect="1"/>
          </p:cNvPicPr>
          <p:nvPr/>
        </p:nvPicPr>
        <p:blipFill>
          <a:blip r:embed="rId3"/>
          <a:stretch>
            <a:fillRect/>
          </a:stretch>
        </p:blipFill>
        <p:spPr>
          <a:xfrm>
            <a:off x="467544" y="1268760"/>
            <a:ext cx="8128000" cy="5029200"/>
          </a:xfrm>
          <a:prstGeom prst="rect">
            <a:avLst/>
          </a:prstGeom>
        </p:spPr>
      </p:pic>
    </p:spTree>
    <p:extLst>
      <p:ext uri="{BB962C8B-B14F-4D97-AF65-F5344CB8AC3E}">
        <p14:creationId xmlns:p14="http://schemas.microsoft.com/office/powerpoint/2010/main" val="1092313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Heider-Simmel Illusion</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39</a:t>
            </a:fld>
            <a:endParaRPr lang="en-US" dirty="0"/>
          </a:p>
        </p:txBody>
      </p:sp>
      <p:sp>
        <p:nvSpPr>
          <p:cNvPr id="6"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DOCUME~1\hs162\LOCALS~1\Temp\Rar$DR01.934\Flat for Linux\Movies\42-Movies_256x256.png">
            <a:hlinkClick r:id="rId3" action="ppaction://program"/>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9"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3_heider-simmel.mp4</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2047948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6Ws of Interaction</a:t>
            </a:r>
            <a:endParaRPr lang="en-US" dirty="0"/>
          </a:p>
        </p:txBody>
      </p:sp>
      <p:sp>
        <p:nvSpPr>
          <p:cNvPr id="3" name="Footer Placeholder 2"/>
          <p:cNvSpPr>
            <a:spLocks noGrp="1"/>
          </p:cNvSpPr>
          <p:nvPr>
            <p:ph type="ftr" sz="quarter" idx="11"/>
          </p:nvPr>
        </p:nvSpPr>
        <p:spPr/>
        <p:txBody>
          <a:bodyPr/>
          <a:lstStyle/>
          <a:p>
            <a:r>
              <a:rPr lang="en-US" smtClean="0"/>
              <a:t>Vis Tutorial: Opening the Black Box of Interaction in Visualization – H.-J. Schulz, T. v. Landesberger, D. Baur</a:t>
            </a:r>
            <a:endParaRPr lang="en-US" dirty="0" smtClean="0"/>
          </a:p>
        </p:txBody>
      </p:sp>
      <p:sp>
        <p:nvSpPr>
          <p:cNvPr id="4" name="Slide Number Placeholder 3"/>
          <p:cNvSpPr>
            <a:spLocks noGrp="1"/>
          </p:cNvSpPr>
          <p:nvPr>
            <p:ph type="sldNum" sz="quarter" idx="12"/>
          </p:nvPr>
        </p:nvSpPr>
        <p:spPr/>
        <p:txBody>
          <a:bodyPr/>
          <a:lstStyle/>
          <a:p>
            <a:fld id="{30742C3F-4840-460C-ADF2-7005A7FA8881}" type="slidenum">
              <a:rPr lang="en-US" smtClean="0"/>
              <a:pPr/>
              <a:t>4</a:t>
            </a:fld>
            <a:endParaRPr lang="en-US" dirty="0"/>
          </a:p>
        </p:txBody>
      </p:sp>
      <p:sp>
        <p:nvSpPr>
          <p:cNvPr id="5" name="Content Placeholder 2"/>
          <p:cNvSpPr txBox="1">
            <a:spLocks/>
          </p:cNvSpPr>
          <p:nvPr/>
        </p:nvSpPr>
        <p:spPr>
          <a:xfrm>
            <a:off x="457200" y="1600201"/>
            <a:ext cx="8229600" cy="4525963"/>
          </a:xfrm>
          <a:prstGeom prst="rect">
            <a:avLst/>
          </a:prstGeom>
        </p:spPr>
        <p:txBody>
          <a:bodyPr>
            <a:normAutofit fontScale="55000" lnSpcReduction="20000"/>
          </a:bodyPr>
          <a:lstStyle/>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WHY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 we interact?</a:t>
            </a: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t>
            </a:r>
            <a:endParaRPr kumimoji="0" lang="en-US" sz="3200" i="0" u="none" strike="noStrike" kern="1200" cap="none" spc="0" normalizeH="0" baseline="0" noProof="0" dirty="0" smtClean="0">
              <a:ln>
                <a:noFill/>
              </a:ln>
              <a:solidFill>
                <a:schemeClr val="tx1"/>
              </a:solidFill>
              <a:effectLst/>
              <a:uLnTx/>
              <a:uFillTx/>
              <a:latin typeface="+mn-lt"/>
              <a:ea typeface="+mn-ea"/>
              <a:cs typeface="+mn-cs"/>
            </a:endParaRPr>
          </a:p>
          <a:p>
            <a:pPr lvl="0">
              <a:spcBef>
                <a:spcPct val="20000"/>
              </a:spcBef>
              <a:spcAft>
                <a:spcPts val="600"/>
              </a:spcAft>
              <a:buClr>
                <a:srgbClr val="00ACDC"/>
              </a:buClr>
              <a:defRPr/>
            </a:pPr>
            <a:r>
              <a:rPr lang="en-US" sz="3200" b="1" dirty="0" smtClean="0"/>
              <a:t>WHAT </a:t>
            </a:r>
            <a:r>
              <a:rPr lang="en-US" sz="3200" dirty="0" smtClean="0"/>
              <a:t>is the purpose?</a:t>
            </a:r>
          </a:p>
          <a:p>
            <a:pPr lvl="0">
              <a:spcBef>
                <a:spcPct val="20000"/>
              </a:spcBef>
              <a:spcAft>
                <a:spcPts val="600"/>
              </a:spcAft>
              <a:buClr>
                <a:srgbClr val="00ACDC"/>
              </a:buClr>
              <a:defRPr/>
            </a:pPr>
            <a:r>
              <a:rPr lang="en-US" sz="3200" b="1"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a:spcBef>
                <a:spcPct val="20000"/>
              </a:spcBef>
              <a:spcAft>
                <a:spcPts val="600"/>
              </a:spcAft>
              <a:buClr>
                <a:srgbClr val="00ACDC"/>
              </a:buCl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HOW </a:t>
            </a:r>
            <a:r>
              <a:rPr kumimoji="0" lang="en-US" sz="3200" i="0" u="none" strike="noStrike" kern="1200" cap="none" spc="0" normalizeH="0" baseline="0" noProof="0" dirty="0" smtClean="0">
                <a:ln>
                  <a:noFill/>
                </a:ln>
                <a:solidFill>
                  <a:schemeClr val="tx1"/>
                </a:solidFill>
                <a:effectLst/>
                <a:uLnTx/>
                <a:uFillTx/>
                <a:latin typeface="+mn-lt"/>
                <a:ea typeface="+mn-ea"/>
                <a:cs typeface="+mn-cs"/>
              </a:rPr>
              <a:t>do</a:t>
            </a:r>
            <a:r>
              <a:rPr kumimoji="0" lang="en-US" sz="3200" i="0" u="none" strike="noStrike" kern="1200" cap="none" spc="0" normalizeH="0" noProof="0" dirty="0" smtClean="0">
                <a:ln>
                  <a:noFill/>
                </a:ln>
                <a:solidFill>
                  <a:schemeClr val="tx1"/>
                </a:solidFill>
                <a:effectLst/>
                <a:uLnTx/>
                <a:uFillTx/>
                <a:latin typeface="+mn-lt"/>
                <a:ea typeface="+mn-ea"/>
                <a:cs typeface="+mn-cs"/>
              </a:rPr>
              <a:t> we interact</a:t>
            </a:r>
            <a:r>
              <a:rPr lang="en-US" sz="3200" dirty="0" smtClean="0"/>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WHO</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interacts?</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WHEN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do we interact?</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0" i="0" u="none" strike="noStrike" kern="1200" cap="none" spc="0" normalizeH="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WHERE</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is interaction </a:t>
            </a:r>
            <a:r>
              <a:rPr lang="en-US" sz="3200" dirty="0" smtClean="0"/>
              <a:t>used</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600"/>
              </a:spcAft>
              <a:buClr>
                <a:srgbClr val="00ACDC"/>
              </a:buClr>
              <a:buSzTx/>
              <a:buFont typeface="Arial" pitchFamily="34" charset="0"/>
              <a:buNone/>
              <a:tabLst/>
              <a:defRPr/>
            </a:pPr>
            <a:r>
              <a:rPr lang="en-US" sz="3200" dirty="0" smtClean="0"/>
              <a: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extBox 5"/>
          <p:cNvSpPr txBox="1"/>
          <p:nvPr/>
        </p:nvSpPr>
        <p:spPr>
          <a:xfrm>
            <a:off x="5364088" y="6021288"/>
            <a:ext cx="3816424" cy="369332"/>
          </a:xfrm>
          <a:prstGeom prst="rect">
            <a:avLst/>
          </a:prstGeom>
          <a:noFill/>
        </p:spPr>
        <p:txBody>
          <a:bodyPr wrap="square" rtlCol="0">
            <a:spAutoFit/>
          </a:bodyPr>
          <a:lstStyle/>
          <a:p>
            <a:r>
              <a:rPr lang="en-US" dirty="0" smtClean="0"/>
              <a:t>[adapted from Roth13, Jansen et al 13]</a:t>
            </a:r>
            <a:endParaRPr lang="en-US" dirty="0"/>
          </a:p>
        </p:txBody>
      </p:sp>
      <p:sp>
        <p:nvSpPr>
          <p:cNvPr id="12" name="Right Brace 11"/>
          <p:cNvSpPr/>
          <p:nvPr/>
        </p:nvSpPr>
        <p:spPr>
          <a:xfrm>
            <a:off x="6948264" y="3717032"/>
            <a:ext cx="432048" cy="1872208"/>
          </a:xfrm>
          <a:prstGeom prst="righ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65000"/>
                </a:schemeClr>
              </a:solidFill>
            </a:endParaRPr>
          </a:p>
        </p:txBody>
      </p:sp>
      <p:sp>
        <p:nvSpPr>
          <p:cNvPr id="15" name="TextBox 14"/>
          <p:cNvSpPr txBox="1"/>
          <p:nvPr/>
        </p:nvSpPr>
        <p:spPr>
          <a:xfrm>
            <a:off x="7452320" y="4365104"/>
            <a:ext cx="1691680" cy="830997"/>
          </a:xfrm>
          <a:prstGeom prst="rect">
            <a:avLst/>
          </a:prstGeom>
          <a:noFill/>
          <a:ln>
            <a:noFill/>
          </a:ln>
        </p:spPr>
        <p:txBody>
          <a:bodyPr wrap="square" rtlCol="0">
            <a:spAutoFit/>
          </a:bodyPr>
          <a:lstStyle/>
          <a:p>
            <a:r>
              <a:rPr lang="en-US" sz="2400" dirty="0" smtClean="0">
                <a:solidFill>
                  <a:schemeClr val="accent6">
                    <a:lumMod val="75000"/>
                  </a:schemeClr>
                </a:solidFill>
              </a:rPr>
              <a:t>Context of interaction</a:t>
            </a:r>
            <a:endParaRPr lang="en-US" sz="2400" dirty="0">
              <a:solidFill>
                <a:schemeClr val="accent6">
                  <a:lumMod val="75000"/>
                </a:schemeClr>
              </a:solidFill>
            </a:endParaRPr>
          </a:p>
        </p:txBody>
      </p:sp>
      <p:sp>
        <p:nvSpPr>
          <p:cNvPr id="16" name="Right Brace 15"/>
          <p:cNvSpPr/>
          <p:nvPr/>
        </p:nvSpPr>
        <p:spPr>
          <a:xfrm>
            <a:off x="6948264" y="1628800"/>
            <a:ext cx="432048" cy="1872208"/>
          </a:xfrm>
          <a:prstGeom prst="rightBrace">
            <a:avLst/>
          </a:prstGeom>
          <a:ln w="28575">
            <a:solidFill>
              <a:srgbClr val="00A6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75000"/>
                </a:schemeClr>
              </a:solidFill>
            </a:endParaRPr>
          </a:p>
        </p:txBody>
      </p:sp>
      <p:sp>
        <p:nvSpPr>
          <p:cNvPr id="17" name="TextBox 16"/>
          <p:cNvSpPr txBox="1"/>
          <p:nvPr/>
        </p:nvSpPr>
        <p:spPr>
          <a:xfrm>
            <a:off x="7452320" y="2276872"/>
            <a:ext cx="1691680" cy="830997"/>
          </a:xfrm>
          <a:prstGeom prst="rect">
            <a:avLst/>
          </a:prstGeom>
          <a:noFill/>
        </p:spPr>
        <p:txBody>
          <a:bodyPr wrap="square" rtlCol="0">
            <a:spAutoFit/>
          </a:bodyPr>
          <a:lstStyle/>
          <a:p>
            <a:r>
              <a:rPr lang="en-US" sz="2400" dirty="0" smtClean="0">
                <a:solidFill>
                  <a:schemeClr val="accent1">
                    <a:lumMod val="75000"/>
                  </a:schemeClr>
                </a:solidFill>
              </a:rPr>
              <a:t>Effects and means</a:t>
            </a:r>
            <a:endParaRPr lang="en-US" sz="2400" dirty="0">
              <a:solidFill>
                <a:schemeClr val="accent1">
                  <a:lumMod val="75000"/>
                </a:schemeClr>
              </a:solidFill>
            </a:endParaRPr>
          </a:p>
        </p:txBody>
      </p:sp>
    </p:spTree>
    <p:extLst>
      <p:ext uri="{BB962C8B-B14F-4D97-AF65-F5344CB8AC3E}">
        <p14:creationId xmlns:p14="http://schemas.microsoft.com/office/powerpoint/2010/main" val="24969626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40</a:t>
            </a:fld>
            <a:endParaRPr lang="en-US" dirty="0"/>
          </a:p>
        </p:txBody>
      </p:sp>
      <p:sp>
        <p:nvSpPr>
          <p:cNvPr id="2" name="Inhaltsplatzhalter 1"/>
          <p:cNvSpPr>
            <a:spLocks noGrp="1"/>
          </p:cNvSpPr>
          <p:nvPr>
            <p:ph idx="1"/>
          </p:nvPr>
        </p:nvSpPr>
        <p:spPr/>
        <p:txBody>
          <a:bodyPr/>
          <a:lstStyle/>
          <a:p>
            <a:endParaRPr lang="de-DE"/>
          </a:p>
        </p:txBody>
      </p:sp>
      <p:sp>
        <p:nvSpPr>
          <p:cNvPr id="7"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DOCUME~1\hs162\LOCALS~1\Temp\Rar$DR01.934\Flat for Linux\Movies\42-Movies_256x256.png">
            <a:hlinkClick r:id="rId3" action="ppaction://program"/>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9"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4_metaphor-physical.avi</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11920488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41</a:t>
            </a:fld>
            <a:endParaRPr lang="en-US" dirty="0"/>
          </a:p>
        </p:txBody>
      </p:sp>
      <p:sp>
        <p:nvSpPr>
          <p:cNvPr id="7"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DOCUME~1\hs162\LOCALS~1\Temp\Rar$DR01.934\Flat for Linux\Movies\42-Movies_256x256.png">
            <a:hlinkClick r:id="rId2" action="ppaction://program"/>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9"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5_metaphor-orientation-evernote.avi</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25182178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42</a:t>
            </a:fld>
            <a:endParaRPr lang="en-US" dirty="0"/>
          </a:p>
        </p:txBody>
      </p:sp>
      <p:sp>
        <p:nvSpPr>
          <p:cNvPr id="7"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DOCUME~1\hs162\LOCALS~1\Temp\Rar$DR01.934\Flat for Linux\Movies\42-Movies_256x256.png">
            <a:hlinkClick r:id="rId2" action="ppaction://program"/>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9"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6_metaphor-orientation-facebook.avi</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31305444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43</a:t>
            </a:fld>
            <a:endParaRPr lang="en-US" dirty="0"/>
          </a:p>
        </p:txBody>
      </p:sp>
      <p:sp>
        <p:nvSpPr>
          <p:cNvPr id="7"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DOCUME~1\hs162\LOCALS~1\Temp\Rar$DR01.934\Flat for Linux\Movies\42-Movies_256x256.png">
            <a:hlinkClick r:id="rId2" action="ppaction://program"/>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9"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7_fun-facebook-messages.avi</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28290973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Metaphors: Benefits &amp; caveats</a:t>
            </a:r>
          </a:p>
        </p:txBody>
      </p:sp>
      <p:sp>
        <p:nvSpPr>
          <p:cNvPr id="3" name="Inhaltsplatzhalter 2"/>
          <p:cNvSpPr>
            <a:spLocks noGrp="1"/>
          </p:cNvSpPr>
          <p:nvPr>
            <p:ph idx="1"/>
          </p:nvPr>
        </p:nvSpPr>
        <p:spPr/>
        <p:txBody>
          <a:bodyPr/>
          <a:lstStyle/>
          <a:p>
            <a:pPr marL="457200" indent="-457200">
              <a:buFont typeface="Arial"/>
              <a:buChar char="•"/>
            </a:pPr>
            <a:r>
              <a:rPr lang="de-DE"/>
              <a:t>Pro:</a:t>
            </a:r>
          </a:p>
          <a:p>
            <a:pPr marL="639763" lvl="1" indent="-457200">
              <a:buFont typeface="Arial"/>
              <a:buChar char="•"/>
            </a:pPr>
            <a:r>
              <a:rPr lang="de-DE"/>
              <a:t>clear entry point</a:t>
            </a:r>
          </a:p>
          <a:p>
            <a:pPr marL="639763" lvl="1" indent="-457200">
              <a:buFont typeface="Arial"/>
              <a:buChar char="•"/>
            </a:pPr>
            <a:r>
              <a:rPr lang="de-DE"/>
              <a:t>solves problems of discoverability and orientation</a:t>
            </a:r>
          </a:p>
          <a:p>
            <a:pPr marL="457200" indent="-457200">
              <a:buFont typeface="Arial"/>
              <a:buChar char="•"/>
            </a:pPr>
            <a:r>
              <a:rPr lang="de-DE"/>
              <a:t>Con:</a:t>
            </a:r>
          </a:p>
          <a:p>
            <a:pPr marL="639763" lvl="1" indent="-457200">
              <a:buFont typeface="Arial"/>
              <a:buChar char="•"/>
            </a:pPr>
            <a:r>
              <a:rPr lang="de-DE"/>
              <a:t>too strict adherence, lose benefits of digital medium</a:t>
            </a:r>
          </a:p>
          <a:p>
            <a:pPr marL="639763" lvl="1" indent="-457200">
              <a:buFont typeface="Arial"/>
              <a:buChar char="•"/>
            </a:pPr>
            <a:r>
              <a:rPr lang="de-DE"/>
              <a:t>users expectations are created by metaphor</a:t>
            </a:r>
          </a:p>
          <a:p>
            <a:pPr marL="639763" lvl="1" indent="-457200">
              <a:buFont typeface="Arial"/>
              <a:buChar char="•"/>
            </a:pPr>
            <a:endParaRPr lang="de-DE"/>
          </a:p>
          <a:p>
            <a:pPr marL="639763" lvl="1" indent="-457200">
              <a:buFont typeface="Arial"/>
              <a:buChar char="•"/>
            </a:pPr>
            <a:endParaRPr lang="de-DE"/>
          </a:p>
          <a:p>
            <a:pPr marL="639763" lvl="1"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44</a:t>
            </a:fld>
            <a:endParaRPr lang="en-US" dirty="0"/>
          </a:p>
        </p:txBody>
      </p:sp>
    </p:spTree>
    <p:extLst>
      <p:ext uri="{BB962C8B-B14F-4D97-AF65-F5344CB8AC3E}">
        <p14:creationId xmlns:p14="http://schemas.microsoft.com/office/powerpoint/2010/main" val="49543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45</a:t>
            </a:fld>
            <a:endParaRPr lang="en-US" dirty="0"/>
          </a:p>
        </p:txBody>
      </p:sp>
      <p:sp>
        <p:nvSpPr>
          <p:cNvPr id="6" name="Textfeld 5"/>
          <p:cNvSpPr txBox="1"/>
          <p:nvPr/>
        </p:nvSpPr>
        <p:spPr>
          <a:xfrm>
            <a:off x="0" y="-14400"/>
            <a:ext cx="9252520" cy="1938992"/>
          </a:xfrm>
          <a:custGeom>
            <a:avLst/>
            <a:gdLst>
              <a:gd name="connsiteX0" fmla="*/ 0 w 5544616"/>
              <a:gd name="connsiteY0" fmla="*/ 0 h 523220"/>
              <a:gd name="connsiteX1" fmla="*/ 5544616 w 5544616"/>
              <a:gd name="connsiteY1" fmla="*/ 0 h 523220"/>
              <a:gd name="connsiteX2" fmla="*/ 5544616 w 5544616"/>
              <a:gd name="connsiteY2" fmla="*/ 523220 h 523220"/>
              <a:gd name="connsiteX3" fmla="*/ 0 w 5544616"/>
              <a:gd name="connsiteY3" fmla="*/ 523220 h 523220"/>
              <a:gd name="connsiteX4" fmla="*/ 0 w 5544616"/>
              <a:gd name="connsiteY4" fmla="*/ 0 h 523220"/>
              <a:gd name="connsiteX0" fmla="*/ 0 w 5544616"/>
              <a:gd name="connsiteY0" fmla="*/ 0 h 524634"/>
              <a:gd name="connsiteX1" fmla="*/ 5544616 w 5544616"/>
              <a:gd name="connsiteY1" fmla="*/ 0 h 524634"/>
              <a:gd name="connsiteX2" fmla="*/ 5544616 w 5544616"/>
              <a:gd name="connsiteY2" fmla="*/ 523220 h 524634"/>
              <a:gd name="connsiteX3" fmla="*/ 2836851 w 5544616"/>
              <a:gd name="connsiteY3" fmla="*/ 524634 h 524634"/>
              <a:gd name="connsiteX4" fmla="*/ 0 w 5544616"/>
              <a:gd name="connsiteY4" fmla="*/ 523220 h 524634"/>
              <a:gd name="connsiteX5" fmla="*/ 0 w 5544616"/>
              <a:gd name="connsiteY5" fmla="*/ 0 h 524634"/>
              <a:gd name="connsiteX0" fmla="*/ 0 w 5544616"/>
              <a:gd name="connsiteY0" fmla="*/ 0 h 881839"/>
              <a:gd name="connsiteX1" fmla="*/ 5544616 w 5544616"/>
              <a:gd name="connsiteY1" fmla="*/ 0 h 881839"/>
              <a:gd name="connsiteX2" fmla="*/ 5544616 w 5544616"/>
              <a:gd name="connsiteY2" fmla="*/ 523220 h 881839"/>
              <a:gd name="connsiteX3" fmla="*/ 2797166 w 5544616"/>
              <a:gd name="connsiteY3" fmla="*/ 881839 h 881839"/>
              <a:gd name="connsiteX4" fmla="*/ 0 w 5544616"/>
              <a:gd name="connsiteY4" fmla="*/ 523220 h 881839"/>
              <a:gd name="connsiteX5" fmla="*/ 0 w 5544616"/>
              <a:gd name="connsiteY5" fmla="*/ 0 h 88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4616" h="881839">
                <a:moveTo>
                  <a:pt x="0" y="0"/>
                </a:moveTo>
                <a:lnTo>
                  <a:pt x="5544616" y="0"/>
                </a:lnTo>
                <a:lnTo>
                  <a:pt x="5544616" y="523220"/>
                </a:lnTo>
                <a:lnTo>
                  <a:pt x="2797166" y="881839"/>
                </a:lnTo>
                <a:lnTo>
                  <a:pt x="0" y="523220"/>
                </a:lnTo>
                <a:lnTo>
                  <a:pt x="0" y="0"/>
                </a:lnTo>
                <a:close/>
              </a:path>
            </a:pathLst>
          </a:custGeom>
          <a:solidFill>
            <a:schemeClr val="tx1"/>
          </a:solidFill>
          <a:ln>
            <a:solidFill>
              <a:schemeClr val="bg1"/>
            </a:solidFill>
          </a:ln>
        </p:spPr>
        <p:txBody>
          <a:bodyPr wrap="square" rtlCol="0">
            <a:spAutoFit/>
          </a:bodyPr>
          <a:lstStyle/>
          <a:p>
            <a:pPr algn="ctr"/>
            <a:endParaRPr lang="de-DE" sz="4000">
              <a:solidFill>
                <a:schemeClr val="bg1"/>
              </a:solidFill>
              <a:latin typeface="Nunito"/>
              <a:cs typeface="Nunito"/>
            </a:endParaRPr>
          </a:p>
          <a:p>
            <a:pPr algn="ctr"/>
            <a:r>
              <a:rPr lang="de-DE" sz="4000">
                <a:solidFill>
                  <a:schemeClr val="bg1"/>
                </a:solidFill>
                <a:latin typeface="Nunito"/>
                <a:cs typeface="Nunito"/>
              </a:rPr>
              <a:t>GOAL</a:t>
            </a:r>
          </a:p>
          <a:p>
            <a:pPr algn="ctr"/>
            <a:endParaRPr lang="de-DE" sz="4000">
              <a:solidFill>
                <a:schemeClr val="bg1"/>
              </a:solidFill>
              <a:latin typeface="Nunito"/>
              <a:cs typeface="Nunito"/>
            </a:endParaRPr>
          </a:p>
        </p:txBody>
      </p:sp>
      <p:sp>
        <p:nvSpPr>
          <p:cNvPr id="13" name="Textfeld 12"/>
          <p:cNvSpPr txBox="1"/>
          <p:nvPr/>
        </p:nvSpPr>
        <p:spPr>
          <a:xfrm>
            <a:off x="-36512" y="5805264"/>
            <a:ext cx="9289032" cy="1323439"/>
          </a:xfrm>
          <a:prstGeom prst="rect">
            <a:avLst/>
          </a:prstGeom>
          <a:solidFill>
            <a:schemeClr val="tx1"/>
          </a:solidFill>
          <a:ln>
            <a:solidFill>
              <a:schemeClr val="bg1"/>
            </a:solidFill>
          </a:ln>
        </p:spPr>
        <p:txBody>
          <a:bodyPr wrap="square" rtlCol="0">
            <a:spAutoFit/>
          </a:bodyPr>
          <a:lstStyle/>
          <a:p>
            <a:pPr algn="ctr"/>
            <a:r>
              <a:rPr lang="de-DE" sz="4000">
                <a:solidFill>
                  <a:schemeClr val="bg1"/>
                </a:solidFill>
                <a:latin typeface="Nunito"/>
                <a:cs typeface="Nunito"/>
              </a:rPr>
              <a:t>METAPHOR</a:t>
            </a:r>
          </a:p>
          <a:p>
            <a:pPr algn="ctr"/>
            <a:endParaRPr lang="de-DE" sz="4000">
              <a:solidFill>
                <a:schemeClr val="bg1"/>
              </a:solidFill>
              <a:latin typeface="Nunito"/>
              <a:cs typeface="Nunito"/>
            </a:endParaRPr>
          </a:p>
        </p:txBody>
      </p:sp>
      <p:grpSp>
        <p:nvGrpSpPr>
          <p:cNvPr id="12" name="Gruppierung 11"/>
          <p:cNvGrpSpPr/>
          <p:nvPr/>
        </p:nvGrpSpPr>
        <p:grpSpPr>
          <a:xfrm>
            <a:off x="1979712" y="1240909"/>
            <a:ext cx="4896544" cy="4708371"/>
            <a:chOff x="2266247" y="1412776"/>
            <a:chExt cx="3698494" cy="3528392"/>
          </a:xfrm>
        </p:grpSpPr>
        <p:sp>
          <p:nvSpPr>
            <p:cNvPr id="11" name="Oval 10"/>
            <p:cNvSpPr/>
            <p:nvPr/>
          </p:nvSpPr>
          <p:spPr>
            <a:xfrm>
              <a:off x="2411760" y="1412776"/>
              <a:ext cx="3528392" cy="3528392"/>
            </a:xfrm>
            <a:prstGeom prst="ellipse">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Textfeld 7"/>
            <p:cNvSpPr txBox="1"/>
            <p:nvPr/>
          </p:nvSpPr>
          <p:spPr>
            <a:xfrm>
              <a:off x="2266247" y="2708920"/>
              <a:ext cx="1820194" cy="1089187"/>
            </a:xfrm>
            <a:prstGeom prst="rect">
              <a:avLst/>
            </a:prstGeom>
            <a:noFill/>
          </p:spPr>
          <p:txBody>
            <a:bodyPr wrap="none" rtlCol="0">
              <a:spAutoFit/>
            </a:bodyPr>
            <a:lstStyle/>
            <a:p>
              <a:pPr algn="ctr"/>
              <a:r>
                <a:rPr lang="de-DE" sz="2400">
                  <a:latin typeface="Nunito"/>
                  <a:cs typeface="Nunito"/>
                </a:rPr>
                <a:t>Data</a:t>
              </a:r>
            </a:p>
            <a:p>
              <a:pPr algn="ctr"/>
              <a:r>
                <a:rPr lang="de-DE" sz="2400">
                  <a:latin typeface="Nunito"/>
                  <a:cs typeface="Nunito"/>
                </a:rPr>
                <a:t>Presentation</a:t>
              </a:r>
            </a:p>
            <a:p>
              <a:pPr algn="ctr"/>
              <a:r>
                <a:rPr lang="de-DE" sz="2400">
                  <a:latin typeface="Nunito"/>
                  <a:cs typeface="Nunito"/>
                </a:rPr>
                <a:t>Architecture</a:t>
              </a:r>
            </a:p>
          </p:txBody>
        </p:sp>
        <p:sp>
          <p:nvSpPr>
            <p:cNvPr id="9" name="Textfeld 8"/>
            <p:cNvSpPr txBox="1"/>
            <p:nvPr/>
          </p:nvSpPr>
          <p:spPr>
            <a:xfrm>
              <a:off x="3632764" y="1851652"/>
              <a:ext cx="2331977" cy="1089187"/>
            </a:xfrm>
            <a:prstGeom prst="rect">
              <a:avLst/>
            </a:prstGeom>
            <a:noFill/>
          </p:spPr>
          <p:txBody>
            <a:bodyPr wrap="none" rtlCol="0">
              <a:spAutoFit/>
            </a:bodyPr>
            <a:lstStyle/>
            <a:p>
              <a:pPr algn="ctr"/>
              <a:r>
                <a:rPr lang="de-DE" sz="2400">
                  <a:latin typeface="Nunito"/>
                  <a:cs typeface="Nunito"/>
                </a:rPr>
                <a:t>Visual</a:t>
              </a:r>
            </a:p>
            <a:p>
              <a:pPr algn="ctr"/>
              <a:r>
                <a:rPr lang="de-DE" sz="2400">
                  <a:latin typeface="Nunito"/>
                  <a:cs typeface="Nunito"/>
                </a:rPr>
                <a:t>Representation / </a:t>
              </a:r>
            </a:p>
            <a:p>
              <a:pPr algn="ctr"/>
              <a:r>
                <a:rPr lang="de-DE" sz="2400">
                  <a:latin typeface="Nunito"/>
                  <a:cs typeface="Nunito"/>
                </a:rPr>
                <a:t>Encoding</a:t>
              </a:r>
            </a:p>
          </p:txBody>
        </p:sp>
        <p:sp>
          <p:nvSpPr>
            <p:cNvPr id="10" name="Textfeld 9"/>
            <p:cNvSpPr txBox="1"/>
            <p:nvPr/>
          </p:nvSpPr>
          <p:spPr>
            <a:xfrm>
              <a:off x="4110870" y="3789040"/>
              <a:ext cx="1562733" cy="418918"/>
            </a:xfrm>
            <a:prstGeom prst="rect">
              <a:avLst/>
            </a:prstGeom>
            <a:noFill/>
          </p:spPr>
          <p:txBody>
            <a:bodyPr wrap="none" rtlCol="0">
              <a:spAutoFit/>
            </a:bodyPr>
            <a:lstStyle/>
            <a:p>
              <a:pPr algn="ctr"/>
              <a:r>
                <a:rPr lang="de-DE" sz="2400">
                  <a:latin typeface="Nunito"/>
                  <a:cs typeface="Nunito"/>
                </a:rPr>
                <a:t>Interaction</a:t>
              </a:r>
            </a:p>
          </p:txBody>
        </p:sp>
      </p:grpSp>
    </p:spTree>
    <p:extLst>
      <p:ext uri="{BB962C8B-B14F-4D97-AF65-F5344CB8AC3E}">
        <p14:creationId xmlns:p14="http://schemas.microsoft.com/office/powerpoint/2010/main" val="3637234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a:t>CONTEXT</a:t>
            </a:r>
          </a:p>
        </p:txBody>
      </p:sp>
      <p:sp>
        <p:nvSpPr>
          <p:cNvPr id="7" name="Textplatzhalter 6"/>
          <p:cNvSpPr>
            <a:spLocks noGrp="1"/>
          </p:cNvSpPr>
          <p:nvPr>
            <p:ph type="body" idx="1"/>
          </p:nvPr>
        </p:nvSpPr>
        <p:spPr/>
        <p:txBody>
          <a:bodyPr/>
          <a:lstStyle/>
          <a:p>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46</a:t>
            </a:fld>
            <a:endParaRPr lang="en-US" dirty="0"/>
          </a:p>
        </p:txBody>
      </p:sp>
      <p:sp>
        <p:nvSpPr>
          <p:cNvPr id="8" name="Bildplatzhalter 7"/>
          <p:cNvSpPr>
            <a:spLocks noGrp="1"/>
          </p:cNvSpPr>
          <p:nvPr>
            <p:ph type="pic" sz="quarter" idx="13"/>
          </p:nvPr>
        </p:nvSpPr>
        <p:spPr/>
      </p:sp>
    </p:spTree>
    <p:extLst>
      <p:ext uri="{BB962C8B-B14F-4D97-AF65-F5344CB8AC3E}">
        <p14:creationId xmlns:p14="http://schemas.microsoft.com/office/powerpoint/2010/main" val="2657110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pPr algn="l"/>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47</a:t>
            </a:fld>
            <a:endParaRPr lang="en-US" dirty="0"/>
          </a:p>
        </p:txBody>
      </p:sp>
      <p:sp>
        <p:nvSpPr>
          <p:cNvPr id="12" name="Oval 11"/>
          <p:cNvSpPr/>
          <p:nvPr/>
        </p:nvSpPr>
        <p:spPr>
          <a:xfrm>
            <a:off x="1115616" y="17240"/>
            <a:ext cx="6840760" cy="68407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de-DE"/>
          </a:p>
        </p:txBody>
      </p:sp>
      <p:sp>
        <p:nvSpPr>
          <p:cNvPr id="13" name="Textfeld 12"/>
          <p:cNvSpPr txBox="1"/>
          <p:nvPr/>
        </p:nvSpPr>
        <p:spPr>
          <a:xfrm>
            <a:off x="4355976" y="1484784"/>
            <a:ext cx="2725739" cy="923330"/>
          </a:xfrm>
          <a:prstGeom prst="rect">
            <a:avLst/>
          </a:prstGeom>
          <a:noFill/>
        </p:spPr>
        <p:txBody>
          <a:bodyPr wrap="none" rtlCol="0">
            <a:spAutoFit/>
          </a:bodyPr>
          <a:lstStyle/>
          <a:p>
            <a:r>
              <a:rPr lang="de-DE" sz="5400">
                <a:solidFill>
                  <a:schemeClr val="bg1"/>
                </a:solidFill>
                <a:latin typeface="Nunito"/>
                <a:cs typeface="Nunito"/>
              </a:rPr>
              <a:t>Context</a:t>
            </a:r>
          </a:p>
        </p:txBody>
      </p:sp>
      <p:sp>
        <p:nvSpPr>
          <p:cNvPr id="14" name="Oval 13"/>
          <p:cNvSpPr/>
          <p:nvPr/>
        </p:nvSpPr>
        <p:spPr>
          <a:xfrm>
            <a:off x="1403648" y="2852936"/>
            <a:ext cx="3312368" cy="3312368"/>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3200">
                <a:solidFill>
                  <a:schemeClr val="tx1"/>
                </a:solidFill>
                <a:latin typeface="Nunito"/>
                <a:cs typeface="Nunito"/>
              </a:rPr>
              <a:t>Explicit</a:t>
            </a:r>
          </a:p>
          <a:p>
            <a:pPr algn="ctr"/>
            <a:r>
              <a:rPr lang="de-DE" sz="3200">
                <a:solidFill>
                  <a:schemeClr val="tx1"/>
                </a:solidFill>
                <a:latin typeface="Nunito"/>
                <a:cs typeface="Nunito"/>
              </a:rPr>
              <a:t>Interaction</a:t>
            </a:r>
          </a:p>
        </p:txBody>
      </p:sp>
    </p:spTree>
    <p:extLst>
      <p:ext uri="{BB962C8B-B14F-4D97-AF65-F5344CB8AC3E}">
        <p14:creationId xmlns:p14="http://schemas.microsoft.com/office/powerpoint/2010/main" val="40235698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Context</a:t>
            </a:r>
          </a:p>
        </p:txBody>
      </p:sp>
      <p:sp>
        <p:nvSpPr>
          <p:cNvPr id="3" name="Inhaltsplatzhalter 2"/>
          <p:cNvSpPr>
            <a:spLocks noGrp="1"/>
          </p:cNvSpPr>
          <p:nvPr>
            <p:ph idx="1"/>
          </p:nvPr>
        </p:nvSpPr>
        <p:spPr/>
        <p:txBody>
          <a:bodyPr/>
          <a:lstStyle/>
          <a:p>
            <a:pPr marL="457200" indent="-457200">
              <a:buFont typeface="Arial"/>
              <a:buChar char="•"/>
            </a:pPr>
            <a:r>
              <a:rPr lang="de-DE"/>
              <a:t>Audience (researchers, analysts, general public)</a:t>
            </a:r>
          </a:p>
          <a:p>
            <a:pPr marL="457200" indent="-457200">
              <a:buFont typeface="Arial"/>
              <a:buChar char="•"/>
            </a:pPr>
            <a:r>
              <a:rPr lang="de-DE"/>
              <a:t>Platform (desktop, interactive surface, mobile)</a:t>
            </a:r>
          </a:p>
          <a:p>
            <a:pPr marL="457200" indent="-457200">
              <a:buFont typeface="Arial"/>
              <a:buChar char="•"/>
            </a:pPr>
            <a:r>
              <a:rPr lang="de-DE"/>
              <a:t>Data (fixed dataset with known insights, fixed dataset, real-time data)</a:t>
            </a:r>
          </a:p>
          <a:p>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48</a:t>
            </a:fld>
            <a:endParaRPr lang="en-US" dirty="0"/>
          </a:p>
        </p:txBody>
      </p:sp>
    </p:spTree>
    <p:extLst>
      <p:ext uri="{BB962C8B-B14F-4D97-AF65-F5344CB8AC3E}">
        <p14:creationId xmlns:p14="http://schemas.microsoft.com/office/powerpoint/2010/main" val="3133510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Dynamic context: sensors</a:t>
            </a:r>
          </a:p>
        </p:txBody>
      </p:sp>
      <p:sp>
        <p:nvSpPr>
          <p:cNvPr id="3" name="Inhaltsplatzhalter 2"/>
          <p:cNvSpPr>
            <a:spLocks noGrp="1"/>
          </p:cNvSpPr>
          <p:nvPr>
            <p:ph idx="1"/>
          </p:nvPr>
        </p:nvSpPr>
        <p:spPr/>
        <p:txBody>
          <a:bodyPr/>
          <a:lstStyle/>
          <a:p>
            <a:pPr marL="457200" indent="-457200">
              <a:buFont typeface="Arial"/>
              <a:buChar char="•"/>
            </a:pPr>
            <a:r>
              <a:rPr lang="de-DE"/>
              <a:t>more and more sensors in computers and phones</a:t>
            </a:r>
          </a:p>
          <a:p>
            <a:pPr marL="457200" indent="-457200">
              <a:buFont typeface="Arial"/>
              <a:buChar char="•"/>
            </a:pPr>
            <a:r>
              <a:rPr lang="de-DE"/>
              <a:t>intricate, real-time, super-human data</a:t>
            </a:r>
          </a:p>
          <a:p>
            <a:pPr marL="457200" indent="-457200">
              <a:buFont typeface="Arial"/>
              <a:buChar char="•"/>
            </a:pPr>
            <a:r>
              <a:rPr lang="de-DE"/>
              <a:t>especially useful for start-up</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49</a:t>
            </a:fld>
            <a:endParaRPr lang="en-US" dirty="0"/>
          </a:p>
        </p:txBody>
      </p:sp>
    </p:spTree>
    <p:extLst>
      <p:ext uri="{BB962C8B-B14F-4D97-AF65-F5344CB8AC3E}">
        <p14:creationId xmlns:p14="http://schemas.microsoft.com/office/powerpoint/2010/main" val="85404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3" name="Fußzeilenplatzhalter 2"/>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4" name="Foliennummernplatzhalter 3"/>
          <p:cNvSpPr>
            <a:spLocks noGrp="1"/>
          </p:cNvSpPr>
          <p:nvPr>
            <p:ph type="sldNum" sz="quarter" idx="12"/>
          </p:nvPr>
        </p:nvSpPr>
        <p:spPr/>
        <p:txBody>
          <a:bodyPr/>
          <a:lstStyle/>
          <a:p>
            <a:fld id="{30742C3F-4840-460C-ADF2-7005A7FA8881}" type="slidenum">
              <a:rPr lang="en-US" smtClean="0"/>
              <a:t>5</a:t>
            </a:fld>
            <a:endParaRPr lang="en-US" dirty="0"/>
          </a:p>
        </p:txBody>
      </p:sp>
      <p:sp>
        <p:nvSpPr>
          <p:cNvPr id="13" name="Textfeld 12"/>
          <p:cNvSpPr txBox="1"/>
          <p:nvPr/>
        </p:nvSpPr>
        <p:spPr>
          <a:xfrm>
            <a:off x="20714" y="548680"/>
            <a:ext cx="9080004" cy="5324535"/>
          </a:xfrm>
          <a:prstGeom prst="rect">
            <a:avLst/>
          </a:prstGeom>
          <a:noFill/>
        </p:spPr>
        <p:txBody>
          <a:bodyPr wrap="none" rtlCol="0">
            <a:spAutoFit/>
          </a:bodyPr>
          <a:lstStyle/>
          <a:p>
            <a:pPr algn="ctr"/>
            <a:r>
              <a:rPr lang="de-DE" sz="6800" b="1">
                <a:solidFill>
                  <a:schemeClr val="bg1"/>
                </a:solidFill>
                <a:latin typeface="Nunito Bold"/>
                <a:cs typeface="Nunito Bold"/>
              </a:rPr>
              <a:t>ENABLE</a:t>
            </a:r>
          </a:p>
          <a:p>
            <a:pPr algn="ctr"/>
            <a:endParaRPr lang="de-DE" sz="6800" b="1">
              <a:solidFill>
                <a:schemeClr val="bg1"/>
              </a:solidFill>
              <a:latin typeface="Nunito Bold"/>
              <a:cs typeface="Nunito Bold"/>
            </a:endParaRPr>
          </a:p>
          <a:p>
            <a:pPr algn="ctr"/>
            <a:endParaRPr lang="de-DE" sz="6800" b="1">
              <a:solidFill>
                <a:schemeClr val="bg1"/>
              </a:solidFill>
              <a:latin typeface="Nunito Bold"/>
              <a:cs typeface="Nunito Bold"/>
            </a:endParaRPr>
          </a:p>
          <a:p>
            <a:pPr algn="ctr"/>
            <a:r>
              <a:rPr lang="de-DE" sz="6800" b="1">
                <a:solidFill>
                  <a:schemeClr val="bg1"/>
                </a:solidFill>
                <a:latin typeface="Nunito Bold"/>
                <a:cs typeface="Nunito Bold"/>
              </a:rPr>
              <a:t>INTERACTIVE</a:t>
            </a:r>
          </a:p>
          <a:p>
            <a:pPr algn="ctr"/>
            <a:r>
              <a:rPr lang="de-DE" sz="6800" b="1">
                <a:solidFill>
                  <a:schemeClr val="bg1"/>
                </a:solidFill>
                <a:latin typeface="Nunito Bold"/>
                <a:cs typeface="Nunito Bold"/>
              </a:rPr>
              <a:t>DATA EXPLORATION</a:t>
            </a:r>
          </a:p>
        </p:txBody>
      </p:sp>
    </p:spTree>
    <p:extLst>
      <p:ext uri="{BB962C8B-B14F-4D97-AF65-F5344CB8AC3E}">
        <p14:creationId xmlns:p14="http://schemas.microsoft.com/office/powerpoint/2010/main" val="33552152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Trivial dynamic context</a:t>
            </a:r>
          </a:p>
        </p:txBody>
      </p:sp>
      <p:sp>
        <p:nvSpPr>
          <p:cNvPr id="3" name="Inhaltsplatzhalter 2"/>
          <p:cNvSpPr>
            <a:spLocks noGrp="1"/>
          </p:cNvSpPr>
          <p:nvPr>
            <p:ph idx="1"/>
          </p:nvPr>
        </p:nvSpPr>
        <p:spPr/>
        <p:txBody>
          <a:bodyPr/>
          <a:lstStyle/>
          <a:p>
            <a:pPr marL="457200" indent="-457200">
              <a:buFont typeface="Arial"/>
              <a:buChar char="•"/>
            </a:pPr>
            <a:r>
              <a:rPr lang="de-DE"/>
              <a:t>time of day</a:t>
            </a:r>
          </a:p>
          <a:p>
            <a:pPr marL="457200" indent="-457200">
              <a:buFont typeface="Arial"/>
              <a:buChar char="•"/>
            </a:pPr>
            <a:r>
              <a:rPr lang="de-DE"/>
              <a:t>day of week/month</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50</a:t>
            </a:fld>
            <a:endParaRPr lang="en-US" dirty="0"/>
          </a:p>
        </p:txBody>
      </p:sp>
    </p:spTree>
    <p:extLst>
      <p:ext uri="{BB962C8B-B14F-4D97-AF65-F5344CB8AC3E}">
        <p14:creationId xmlns:p14="http://schemas.microsoft.com/office/powerpoint/2010/main" val="386780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Dynamic context: geolocation</a:t>
            </a:r>
          </a:p>
        </p:txBody>
      </p:sp>
      <p:sp>
        <p:nvSpPr>
          <p:cNvPr id="3" name="Inhaltsplatzhalter 2"/>
          <p:cNvSpPr>
            <a:spLocks noGrp="1"/>
          </p:cNvSpPr>
          <p:nvPr>
            <p:ph idx="1"/>
          </p:nvPr>
        </p:nvSpPr>
        <p:spPr/>
        <p:txBody>
          <a:bodyPr/>
          <a:lstStyle/>
          <a:p>
            <a:pPr marL="457200" indent="-457200">
              <a:buFont typeface="Arial"/>
              <a:buChar char="•"/>
            </a:pPr>
            <a:r>
              <a:rPr lang="de-DE"/>
              <a:t>second-most important dimension after time</a:t>
            </a:r>
          </a:p>
          <a:p>
            <a:pPr marL="457200" indent="-457200">
              <a:buFont typeface="Arial"/>
              <a:buChar char="•"/>
            </a:pPr>
            <a:r>
              <a:rPr lang="de-DE"/>
              <a:t>implemented in more or less every device</a:t>
            </a:r>
          </a:p>
          <a:p>
            <a:pPr marL="457200" indent="-457200">
              <a:buFont typeface="Arial"/>
              <a:buChar char="•"/>
            </a:pPr>
            <a:r>
              <a:rPr lang="de-DE"/>
              <a:t>works well in tandem with compass</a:t>
            </a:r>
          </a:p>
          <a:p>
            <a:pPr marL="457200"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51</a:t>
            </a:fld>
            <a:endParaRPr lang="en-US" dirty="0"/>
          </a:p>
        </p:txBody>
      </p:sp>
    </p:spTree>
    <p:extLst>
      <p:ext uri="{BB962C8B-B14F-4D97-AF65-F5344CB8AC3E}">
        <p14:creationId xmlns:p14="http://schemas.microsoft.com/office/powerpoint/2010/main" val="6982517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Dynamic context: Others</a:t>
            </a:r>
          </a:p>
        </p:txBody>
      </p:sp>
      <p:sp>
        <p:nvSpPr>
          <p:cNvPr id="3" name="Inhaltsplatzhalter 2"/>
          <p:cNvSpPr>
            <a:spLocks noGrp="1"/>
          </p:cNvSpPr>
          <p:nvPr>
            <p:ph idx="1"/>
          </p:nvPr>
        </p:nvSpPr>
        <p:spPr/>
        <p:txBody>
          <a:bodyPr/>
          <a:lstStyle/>
          <a:p>
            <a:pPr marL="457200" indent="-457200">
              <a:buFont typeface="Arial"/>
              <a:buChar char="•"/>
            </a:pPr>
            <a:r>
              <a:rPr lang="de-DE"/>
              <a:t>Camera</a:t>
            </a:r>
          </a:p>
          <a:p>
            <a:pPr marL="457200" indent="-457200">
              <a:buFont typeface="Arial"/>
              <a:buChar char="•"/>
            </a:pPr>
            <a:r>
              <a:rPr lang="de-DE"/>
              <a:t>Microphone</a:t>
            </a:r>
          </a:p>
          <a:p>
            <a:pPr marL="457200" indent="-457200">
              <a:buFont typeface="Arial"/>
              <a:buChar char="•"/>
            </a:pPr>
            <a:r>
              <a:rPr lang="de-DE"/>
              <a:t>Touch</a:t>
            </a:r>
          </a:p>
          <a:p>
            <a:pPr marL="457200" indent="-457200">
              <a:buFont typeface="Arial"/>
              <a:buChar char="•"/>
            </a:pPr>
            <a:r>
              <a:rPr lang="de-DE"/>
              <a:t>Device orientation</a:t>
            </a:r>
          </a:p>
          <a:p>
            <a:pPr marL="457200" indent="-457200">
              <a:buFont typeface="Arial"/>
              <a:buChar char="•"/>
            </a:pPr>
            <a:r>
              <a:rPr lang="de-DE"/>
              <a:t>Bio-sensors</a:t>
            </a:r>
          </a:p>
          <a:p>
            <a:pPr marL="457200" indent="-457200">
              <a:buFont typeface="Arial"/>
              <a:buChar char="•"/>
            </a:pPr>
            <a:endParaRPr lang="de-DE"/>
          </a:p>
          <a:p>
            <a:pPr marL="457200" indent="-457200">
              <a:buFont typeface="Arial"/>
              <a:buChar char="•"/>
            </a:pPr>
            <a:endParaRPr lang="de-DE"/>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52</a:t>
            </a:fld>
            <a:endParaRPr lang="en-US" dirty="0"/>
          </a:p>
        </p:txBody>
      </p:sp>
    </p:spTree>
    <p:extLst>
      <p:ext uri="{BB962C8B-B14F-4D97-AF65-F5344CB8AC3E}">
        <p14:creationId xmlns:p14="http://schemas.microsoft.com/office/powerpoint/2010/main" val="110948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2313" y="3881441"/>
            <a:ext cx="6081935" cy="2412996"/>
          </a:xfrm>
        </p:spPr>
        <p:txBody>
          <a:bodyPr>
            <a:normAutofit fontScale="90000"/>
          </a:bodyPr>
          <a:lstStyle/>
          <a:p>
            <a:r>
              <a:rPr lang="de-DE"/>
              <a:t>Example for one specific device context: Mobile/touch interaction</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53</a:t>
            </a:fld>
            <a:endParaRPr lang="en-US" dirty="0"/>
          </a:p>
        </p:txBody>
      </p:sp>
      <p:sp>
        <p:nvSpPr>
          <p:cNvPr id="7" name="Bildplatzhalter 6"/>
          <p:cNvSpPr>
            <a:spLocks noGrp="1"/>
          </p:cNvSpPr>
          <p:nvPr>
            <p:ph type="pic" sz="quarter" idx="13"/>
          </p:nvPr>
        </p:nvSpPr>
        <p:spPr/>
      </p:sp>
    </p:spTree>
    <p:extLst>
      <p:ext uri="{BB962C8B-B14F-4D97-AF65-F5344CB8AC3E}">
        <p14:creationId xmlns:p14="http://schemas.microsoft.com/office/powerpoint/2010/main" val="19146962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Mobile interaction in a nutshell:</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54</a:t>
            </a:fld>
            <a:endParaRPr lang="en-US" dirty="0"/>
          </a:p>
        </p:txBody>
      </p:sp>
      <p:sp>
        <p:nvSpPr>
          <p:cNvPr id="6"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DOCUME~1\hs162\LOCALS~1\Temp\Rar$DR01.934\Flat for Linux\Movies\42-Movies_256x256.png">
            <a:hlinkClick r:id="rId3" action="ppaction://program"/>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9"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8_mobile-interaction-nutshell.mp4</a:t>
            </a:r>
          </a:p>
        </p:txBody>
      </p:sp>
    </p:spTree>
    <p:extLst>
      <p:ext uri="{BB962C8B-B14F-4D97-AF65-F5344CB8AC3E}">
        <p14:creationId xmlns:p14="http://schemas.microsoft.com/office/powerpoint/2010/main" val="2227104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55</a:t>
            </a:fld>
            <a:endParaRPr lang="en-US" dirty="0"/>
          </a:p>
        </p:txBody>
      </p:sp>
      <p:pic>
        <p:nvPicPr>
          <p:cNvPr id="6" name="Bild 5"/>
          <p:cNvPicPr>
            <a:picLocks noChangeAspect="1"/>
          </p:cNvPicPr>
          <p:nvPr/>
        </p:nvPicPr>
        <p:blipFill>
          <a:blip r:embed="rId3"/>
          <a:stretch>
            <a:fillRect/>
          </a:stretch>
        </p:blipFill>
        <p:spPr>
          <a:xfrm>
            <a:off x="0" y="1092200"/>
            <a:ext cx="9144000" cy="4654422"/>
          </a:xfrm>
          <a:prstGeom prst="rect">
            <a:avLst/>
          </a:prstGeom>
        </p:spPr>
      </p:pic>
      <p:sp>
        <p:nvSpPr>
          <p:cNvPr id="7" name="Textfeld 6"/>
          <p:cNvSpPr txBox="1"/>
          <p:nvPr/>
        </p:nvSpPr>
        <p:spPr>
          <a:xfrm>
            <a:off x="6057350" y="6021288"/>
            <a:ext cx="3069846" cy="369332"/>
          </a:xfrm>
          <a:prstGeom prst="rect">
            <a:avLst/>
          </a:prstGeom>
          <a:noFill/>
        </p:spPr>
        <p:txBody>
          <a:bodyPr wrap="none" rtlCol="0">
            <a:spAutoFit/>
          </a:bodyPr>
          <a:lstStyle/>
          <a:p>
            <a:r>
              <a:rPr lang="de-DE"/>
              <a:t>[Drucker et al.: TouchViz 2013]</a:t>
            </a:r>
          </a:p>
        </p:txBody>
      </p:sp>
    </p:spTree>
    <p:extLst>
      <p:ext uri="{BB962C8B-B14F-4D97-AF65-F5344CB8AC3E}">
        <p14:creationId xmlns:p14="http://schemas.microsoft.com/office/powerpoint/2010/main" val="23863675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56</a:t>
            </a:fld>
            <a:endParaRPr lang="en-US" dirty="0"/>
          </a:p>
        </p:txBody>
      </p:sp>
      <p:sp>
        <p:nvSpPr>
          <p:cNvPr id="6" name="Textfeld 5"/>
          <p:cNvSpPr txBox="1"/>
          <p:nvPr/>
        </p:nvSpPr>
        <p:spPr>
          <a:xfrm>
            <a:off x="6057350" y="6021288"/>
            <a:ext cx="2481719" cy="369332"/>
          </a:xfrm>
          <a:prstGeom prst="rect">
            <a:avLst/>
          </a:prstGeom>
          <a:noFill/>
        </p:spPr>
        <p:txBody>
          <a:bodyPr wrap="none" rtlCol="0">
            <a:spAutoFit/>
          </a:bodyPr>
          <a:lstStyle/>
          <a:p>
            <a:r>
              <a:rPr lang="de-DE"/>
              <a:t>[Sadana et al.: AVI 2014]</a:t>
            </a:r>
          </a:p>
        </p:txBody>
      </p:sp>
      <p:sp>
        <p:nvSpPr>
          <p:cNvPr id="8"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C:\DOCUME~1\hs162\LOCALS~1\Temp\Rar$DR01.934\Flat for Linux\Movies\42-Movies_256x256.png">
            <a:hlinkClick r:id="rId2" action="ppaction://program"/>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10"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9_touch-scatterplots.mp4</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6526976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57</a:t>
            </a:fld>
            <a:endParaRPr lang="en-US" dirty="0"/>
          </a:p>
        </p:txBody>
      </p:sp>
      <p:sp>
        <p:nvSpPr>
          <p:cNvPr id="6" name="Textfeld 5"/>
          <p:cNvSpPr txBox="1"/>
          <p:nvPr/>
        </p:nvSpPr>
        <p:spPr>
          <a:xfrm>
            <a:off x="6057350" y="6021288"/>
            <a:ext cx="2650560" cy="369332"/>
          </a:xfrm>
          <a:prstGeom prst="rect">
            <a:avLst/>
          </a:prstGeom>
          <a:noFill/>
        </p:spPr>
        <p:txBody>
          <a:bodyPr wrap="none" rtlCol="0">
            <a:spAutoFit/>
          </a:bodyPr>
          <a:lstStyle/>
          <a:p>
            <a:r>
              <a:rPr lang="de-DE"/>
              <a:t>[Sultanum et al.: ITS 2011]</a:t>
            </a:r>
          </a:p>
        </p:txBody>
      </p:sp>
      <p:sp>
        <p:nvSpPr>
          <p:cNvPr id="8"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C:\DOCUME~1\hs162\LOCALS~1\Temp\Rar$DR01.934\Flat for Linux\Movies\42-Movies_256x256.png">
            <a:hlinkClick r:id="rId3" action="ppaction://program"/>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10"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10_point-it.avi</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29905860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Ergonomics</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58</a:t>
            </a:fld>
            <a:endParaRPr lang="en-US" dirty="0"/>
          </a:p>
        </p:txBody>
      </p:sp>
      <p:sp>
        <p:nvSpPr>
          <p:cNvPr id="6" name="Textfeld 5"/>
          <p:cNvSpPr txBox="1"/>
          <p:nvPr/>
        </p:nvSpPr>
        <p:spPr>
          <a:xfrm>
            <a:off x="5655482" y="3213807"/>
            <a:ext cx="1287532" cy="923330"/>
          </a:xfrm>
          <a:prstGeom prst="rect">
            <a:avLst/>
          </a:prstGeom>
          <a:noFill/>
        </p:spPr>
        <p:txBody>
          <a:bodyPr wrap="none" rtlCol="0">
            <a:spAutoFit/>
          </a:bodyPr>
          <a:lstStyle/>
          <a:p>
            <a:r>
              <a:rPr lang="de-DE">
                <a:latin typeface="Dosis Medium"/>
                <a:cs typeface="Dosis Medium"/>
              </a:rPr>
              <a:t>43px</a:t>
            </a:r>
          </a:p>
          <a:p>
            <a:r>
              <a:rPr lang="de-DE">
                <a:latin typeface="Dosis Medium"/>
                <a:cs typeface="Dosis Medium"/>
              </a:rPr>
              <a:t>44px / 88px</a:t>
            </a:r>
          </a:p>
          <a:p>
            <a:r>
              <a:rPr lang="de-DE">
                <a:latin typeface="Dosis Medium"/>
                <a:cs typeface="Dosis Medium"/>
              </a:rPr>
              <a:t>30px – 50px</a:t>
            </a:r>
          </a:p>
        </p:txBody>
      </p:sp>
      <p:sp>
        <p:nvSpPr>
          <p:cNvPr id="7" name="Rechteck 6"/>
          <p:cNvSpPr/>
          <p:nvPr/>
        </p:nvSpPr>
        <p:spPr>
          <a:xfrm>
            <a:off x="3413231" y="2517157"/>
            <a:ext cx="2211229" cy="2211344"/>
          </a:xfrm>
          <a:prstGeom prst="rect">
            <a:avLst/>
          </a:prstGeom>
          <a:pattFill prst="wdUpDiag">
            <a:fgClr>
              <a:schemeClr val="bg1">
                <a:lumMod val="50000"/>
              </a:schemeClr>
            </a:fgClr>
            <a:bgClr>
              <a:prstClr val="white"/>
            </a:bgClr>
          </a:patt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8" name="Gerade Verbindung 7"/>
          <p:cNvCxnSpPr/>
          <p:nvPr/>
        </p:nvCxnSpPr>
        <p:spPr>
          <a:xfrm>
            <a:off x="3413230" y="1405817"/>
            <a:ext cx="0" cy="4615471"/>
          </a:xfrm>
          <a:prstGeom prst="line">
            <a:avLst/>
          </a:prstGeom>
          <a:ln w="12700" cmpd="sng">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Gerade Verbindung 8"/>
          <p:cNvCxnSpPr/>
          <p:nvPr/>
        </p:nvCxnSpPr>
        <p:spPr>
          <a:xfrm>
            <a:off x="5618104" y="1405817"/>
            <a:ext cx="0" cy="4615471"/>
          </a:xfrm>
          <a:prstGeom prst="line">
            <a:avLst/>
          </a:prstGeom>
          <a:ln w="12700" cmpd="sng">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Gerade Verbindung 9"/>
          <p:cNvCxnSpPr/>
          <p:nvPr/>
        </p:nvCxnSpPr>
        <p:spPr>
          <a:xfrm flipH="1">
            <a:off x="2261572" y="2505817"/>
            <a:ext cx="4621587" cy="0"/>
          </a:xfrm>
          <a:prstGeom prst="line">
            <a:avLst/>
          </a:prstGeom>
          <a:ln w="12700" cmpd="sng">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1" name="Gerade Verbindung 10"/>
          <p:cNvCxnSpPr/>
          <p:nvPr/>
        </p:nvCxnSpPr>
        <p:spPr>
          <a:xfrm flipH="1">
            <a:off x="2261572" y="4728501"/>
            <a:ext cx="4621587" cy="0"/>
          </a:xfrm>
          <a:prstGeom prst="line">
            <a:avLst/>
          </a:prstGeom>
          <a:ln w="12700" cmpd="sng">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2" name="Textfeld 11"/>
          <p:cNvSpPr txBox="1"/>
          <p:nvPr/>
        </p:nvSpPr>
        <p:spPr>
          <a:xfrm>
            <a:off x="4075914" y="1577674"/>
            <a:ext cx="1287532" cy="923330"/>
          </a:xfrm>
          <a:prstGeom prst="rect">
            <a:avLst/>
          </a:prstGeom>
          <a:noFill/>
        </p:spPr>
        <p:txBody>
          <a:bodyPr wrap="none" rtlCol="0">
            <a:spAutoFit/>
          </a:bodyPr>
          <a:lstStyle/>
          <a:p>
            <a:r>
              <a:rPr lang="de-DE">
                <a:latin typeface="Dosis Medium"/>
                <a:cs typeface="Dosis Medium"/>
              </a:rPr>
              <a:t>43px</a:t>
            </a:r>
          </a:p>
          <a:p>
            <a:r>
              <a:rPr lang="de-DE">
                <a:latin typeface="Dosis Medium"/>
                <a:cs typeface="Dosis Medium"/>
              </a:rPr>
              <a:t>44px / 88px</a:t>
            </a:r>
          </a:p>
          <a:p>
            <a:r>
              <a:rPr lang="de-DE">
                <a:latin typeface="Dosis Medium"/>
                <a:cs typeface="Dosis Medium"/>
              </a:rPr>
              <a:t>30px – 50px</a:t>
            </a:r>
          </a:p>
        </p:txBody>
      </p:sp>
      <p:sp>
        <p:nvSpPr>
          <p:cNvPr id="13" name="Textfeld 12"/>
          <p:cNvSpPr txBox="1"/>
          <p:nvPr/>
        </p:nvSpPr>
        <p:spPr>
          <a:xfrm>
            <a:off x="7749958" y="3213807"/>
            <a:ext cx="1018227" cy="923330"/>
          </a:xfrm>
          <a:prstGeom prst="rect">
            <a:avLst/>
          </a:prstGeom>
          <a:noFill/>
        </p:spPr>
        <p:txBody>
          <a:bodyPr wrap="none" rtlCol="0">
            <a:spAutoFit/>
          </a:bodyPr>
          <a:lstStyle/>
          <a:p>
            <a:r>
              <a:rPr lang="de-DE">
                <a:latin typeface="Dosis Medium"/>
                <a:cs typeface="Dosis Medium"/>
              </a:rPr>
              <a:t>Nokia</a:t>
            </a:r>
          </a:p>
          <a:p>
            <a:r>
              <a:rPr lang="de-DE">
                <a:latin typeface="Dosis Medium"/>
                <a:cs typeface="Dosis Medium"/>
              </a:rPr>
              <a:t>Apple</a:t>
            </a:r>
          </a:p>
          <a:p>
            <a:r>
              <a:rPr lang="de-DE">
                <a:latin typeface="Dosis Medium"/>
                <a:cs typeface="Dosis Medium"/>
              </a:rPr>
              <a:t>Microsoft</a:t>
            </a:r>
          </a:p>
        </p:txBody>
      </p:sp>
    </p:spTree>
    <p:extLst>
      <p:ext uri="{BB962C8B-B14F-4D97-AF65-F5344CB8AC3E}">
        <p14:creationId xmlns:p14="http://schemas.microsoft.com/office/powerpoint/2010/main" val="40742060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59</a:t>
            </a:fld>
            <a:endParaRPr lang="en-US" dirty="0"/>
          </a:p>
        </p:txBody>
      </p:sp>
      <p:sp>
        <p:nvSpPr>
          <p:cNvPr id="7" name="Oval 6"/>
          <p:cNvSpPr/>
          <p:nvPr/>
        </p:nvSpPr>
        <p:spPr>
          <a:xfrm>
            <a:off x="1763688" y="3645024"/>
            <a:ext cx="2205796" cy="2205796"/>
          </a:xfrm>
          <a:prstGeom prst="ellipse">
            <a:avLst/>
          </a:prstGeom>
          <a:pattFill prst="wdUpDiag">
            <a:fgClr>
              <a:schemeClr val="lt1"/>
            </a:fgClr>
            <a:bgClr>
              <a:schemeClr val="bg1">
                <a:lumMod val="50000"/>
              </a:schemeClr>
            </a:bgClr>
          </a:patt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Titel 1"/>
          <p:cNvSpPr>
            <a:spLocks noGrp="1"/>
          </p:cNvSpPr>
          <p:nvPr>
            <p:ph type="title"/>
          </p:nvPr>
        </p:nvSpPr>
        <p:spPr/>
        <p:txBody>
          <a:bodyPr/>
          <a:lstStyle/>
          <a:p>
            <a:r>
              <a:rPr lang="de-DE"/>
              <a:t>Ergonomics II</a:t>
            </a:r>
          </a:p>
        </p:txBody>
      </p:sp>
      <p:sp>
        <p:nvSpPr>
          <p:cNvPr id="9" name="Oval 8"/>
          <p:cNvSpPr/>
          <p:nvPr/>
        </p:nvSpPr>
        <p:spPr>
          <a:xfrm>
            <a:off x="5004048" y="3717032"/>
            <a:ext cx="2205796" cy="2205796"/>
          </a:xfrm>
          <a:prstGeom prst="ellipse">
            <a:avLst/>
          </a:prstGeom>
          <a:pattFill prst="wdUpDiag">
            <a:fgClr>
              <a:schemeClr val="lt1"/>
            </a:fgClr>
            <a:bgClr>
              <a:schemeClr val="bg1">
                <a:lumMod val="50000"/>
              </a:schemeClr>
            </a:bgClr>
          </a:patt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8" name="Bild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149849" y="954607"/>
            <a:ext cx="4748540" cy="5808894"/>
          </a:xfrm>
          <a:prstGeom prst="rect">
            <a:avLst/>
          </a:prstGeom>
        </p:spPr>
      </p:pic>
    </p:spTree>
    <p:extLst>
      <p:ext uri="{BB962C8B-B14F-4D97-AF65-F5344CB8AC3E}">
        <p14:creationId xmlns:p14="http://schemas.microsoft.com/office/powerpoint/2010/main" val="3590402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3" name="Fußzeilenplatzhalter 2"/>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4" name="Foliennummernplatzhalter 3"/>
          <p:cNvSpPr>
            <a:spLocks noGrp="1"/>
          </p:cNvSpPr>
          <p:nvPr>
            <p:ph type="sldNum" sz="quarter" idx="12"/>
          </p:nvPr>
        </p:nvSpPr>
        <p:spPr/>
        <p:txBody>
          <a:bodyPr/>
          <a:lstStyle/>
          <a:p>
            <a:fld id="{30742C3F-4840-460C-ADF2-7005A7FA8881}" type="slidenum">
              <a:rPr lang="en-US" smtClean="0"/>
              <a:t>6</a:t>
            </a:fld>
            <a:endParaRPr lang="en-US" dirty="0"/>
          </a:p>
        </p:txBody>
      </p:sp>
      <p:sp>
        <p:nvSpPr>
          <p:cNvPr id="9" name="Textfeld 8"/>
          <p:cNvSpPr txBox="1"/>
          <p:nvPr/>
        </p:nvSpPr>
        <p:spPr>
          <a:xfrm>
            <a:off x="20714" y="548680"/>
            <a:ext cx="9080004" cy="5324535"/>
          </a:xfrm>
          <a:prstGeom prst="rect">
            <a:avLst/>
          </a:prstGeom>
          <a:noFill/>
        </p:spPr>
        <p:txBody>
          <a:bodyPr wrap="none" rtlCol="0">
            <a:spAutoFit/>
          </a:bodyPr>
          <a:lstStyle/>
          <a:p>
            <a:pPr algn="ctr"/>
            <a:r>
              <a:rPr lang="de-DE" sz="6800" b="1">
                <a:solidFill>
                  <a:schemeClr val="bg1"/>
                </a:solidFill>
                <a:latin typeface="Nunito Bold"/>
                <a:cs typeface="Nunito Bold"/>
              </a:rPr>
              <a:t>ENABLE</a:t>
            </a:r>
          </a:p>
          <a:p>
            <a:pPr algn="ctr"/>
            <a:r>
              <a:rPr lang="de-DE" sz="6800" b="1">
                <a:solidFill>
                  <a:schemeClr val="accent6"/>
                </a:solidFill>
                <a:latin typeface="Nunito Bold"/>
                <a:cs typeface="Nunito Bold"/>
              </a:rPr>
              <a:t>UNDERSTANDABLE</a:t>
            </a:r>
          </a:p>
          <a:p>
            <a:pPr algn="ctr"/>
            <a:r>
              <a:rPr lang="de-DE" sz="6800" b="1">
                <a:solidFill>
                  <a:schemeClr val="accent6"/>
                </a:solidFill>
                <a:latin typeface="Nunito Bold"/>
                <a:cs typeface="Nunito Bold"/>
              </a:rPr>
              <a:t>MEMORABLE</a:t>
            </a:r>
          </a:p>
          <a:p>
            <a:pPr algn="ctr"/>
            <a:r>
              <a:rPr lang="de-DE" sz="6800" b="1">
                <a:solidFill>
                  <a:schemeClr val="bg1"/>
                </a:solidFill>
                <a:latin typeface="Nunito Bold"/>
                <a:cs typeface="Nunito Bold"/>
              </a:rPr>
              <a:t>INTERACTIVE</a:t>
            </a:r>
          </a:p>
          <a:p>
            <a:pPr algn="ctr"/>
            <a:r>
              <a:rPr lang="de-DE" sz="6800" b="1">
                <a:solidFill>
                  <a:schemeClr val="bg1"/>
                </a:solidFill>
                <a:latin typeface="Nunito Bold"/>
                <a:cs typeface="Nunito Bold"/>
              </a:rPr>
              <a:t>DATA EXPLORATION</a:t>
            </a:r>
          </a:p>
        </p:txBody>
      </p:sp>
    </p:spTree>
    <p:extLst>
      <p:ext uri="{BB962C8B-B14F-4D97-AF65-F5344CB8AC3E}">
        <p14:creationId xmlns:p14="http://schemas.microsoft.com/office/powerpoint/2010/main" val="33928040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45777" y="260648"/>
            <a:ext cx="3818711" cy="1143000"/>
          </a:xfrm>
        </p:spPr>
        <p:txBody>
          <a:bodyPr>
            <a:normAutofit/>
          </a:bodyPr>
          <a:lstStyle/>
          <a:p>
            <a:r>
              <a:rPr lang="de-DE"/>
              <a:t>Discoverability</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60</a:t>
            </a:fld>
            <a:endParaRPr lang="en-US" dirty="0"/>
          </a:p>
        </p:txBody>
      </p:sp>
      <p:pic>
        <p:nvPicPr>
          <p:cNvPr id="6" name="Bild 5"/>
          <p:cNvPicPr>
            <a:picLocks noChangeAspect="1"/>
          </p:cNvPicPr>
          <p:nvPr/>
        </p:nvPicPr>
        <p:blipFill>
          <a:blip r:embed="rId2"/>
          <a:stretch>
            <a:fillRect/>
          </a:stretch>
        </p:blipFill>
        <p:spPr>
          <a:xfrm>
            <a:off x="0" y="0"/>
            <a:ext cx="4572000" cy="6858000"/>
          </a:xfrm>
          <a:prstGeom prst="rect">
            <a:avLst/>
          </a:prstGeom>
        </p:spPr>
      </p:pic>
      <p:sp>
        <p:nvSpPr>
          <p:cNvPr id="7" name="Textfeld 6"/>
          <p:cNvSpPr txBox="1"/>
          <p:nvPr/>
        </p:nvSpPr>
        <p:spPr>
          <a:xfrm>
            <a:off x="7308304" y="6021288"/>
            <a:ext cx="1559855" cy="369332"/>
          </a:xfrm>
          <a:prstGeom prst="rect">
            <a:avLst/>
          </a:prstGeom>
          <a:noFill/>
        </p:spPr>
        <p:txBody>
          <a:bodyPr wrap="none" rtlCol="0">
            <a:spAutoFit/>
          </a:bodyPr>
          <a:lstStyle/>
          <a:p>
            <a:r>
              <a:rPr lang="de-DE"/>
              <a:t>App: „FIGURE“</a:t>
            </a:r>
          </a:p>
        </p:txBody>
      </p:sp>
    </p:spTree>
    <p:extLst>
      <p:ext uri="{BB962C8B-B14F-4D97-AF65-F5344CB8AC3E}">
        <p14:creationId xmlns:p14="http://schemas.microsoft.com/office/powerpoint/2010/main" val="32312272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75856" y="2060848"/>
            <a:ext cx="2447576" cy="3405501"/>
          </a:xfrm>
          <a:prstGeom prst="rect">
            <a:avLst/>
          </a:prstGeom>
        </p:spPr>
      </p:pic>
      <p:sp>
        <p:nvSpPr>
          <p:cNvPr id="2" name="Titel 1"/>
          <p:cNvSpPr>
            <a:spLocks noGrp="1"/>
          </p:cNvSpPr>
          <p:nvPr>
            <p:ph type="title"/>
          </p:nvPr>
        </p:nvSpPr>
        <p:spPr/>
        <p:txBody>
          <a:bodyPr>
            <a:normAutofit fontScale="90000"/>
          </a:bodyPr>
          <a:lstStyle/>
          <a:p>
            <a:r>
              <a:rPr lang="de-DE"/>
              <a:t>Learned interactions/conventions</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61</a:t>
            </a:fld>
            <a:endParaRPr lang="en-US" dirty="0"/>
          </a:p>
        </p:txBody>
      </p:sp>
      <p:pic>
        <p:nvPicPr>
          <p:cNvPr id="6" name="Bild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7744" y="980728"/>
            <a:ext cx="4493861" cy="5589240"/>
          </a:xfrm>
          <a:prstGeom prst="rect">
            <a:avLst/>
          </a:prstGeom>
        </p:spPr>
      </p:pic>
    </p:spTree>
    <p:extLst>
      <p:ext uri="{BB962C8B-B14F-4D97-AF65-F5344CB8AC3E}">
        <p14:creationId xmlns:p14="http://schemas.microsoft.com/office/powerpoint/2010/main" val="12171001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62</a:t>
            </a:fld>
            <a:endParaRPr lang="en-US" dirty="0"/>
          </a:p>
        </p:txBody>
      </p:sp>
      <p:pic>
        <p:nvPicPr>
          <p:cNvPr id="6" name="7_fun-facebook-messag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608" y="-27384"/>
            <a:ext cx="11017224" cy="6885765"/>
          </a:xfrm>
          <a:prstGeom prst="rect">
            <a:avLst/>
          </a:prstGeom>
        </p:spPr>
      </p:pic>
    </p:spTree>
    <p:extLst>
      <p:ext uri="{BB962C8B-B14F-4D97-AF65-F5344CB8AC3E}">
        <p14:creationId xmlns:p14="http://schemas.microsoft.com/office/powerpoint/2010/main" val="65352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Touch/mobile devices</a:t>
            </a:r>
          </a:p>
        </p:txBody>
      </p:sp>
      <p:sp>
        <p:nvSpPr>
          <p:cNvPr id="3" name="Inhaltsplatzhalter 2"/>
          <p:cNvSpPr>
            <a:spLocks noGrp="1"/>
          </p:cNvSpPr>
          <p:nvPr>
            <p:ph idx="1"/>
          </p:nvPr>
        </p:nvSpPr>
        <p:spPr/>
        <p:txBody>
          <a:bodyPr/>
          <a:lstStyle/>
          <a:p>
            <a:pPr marL="457200" indent="-457200">
              <a:buFont typeface="Arial"/>
              <a:buChar char="•"/>
            </a:pPr>
            <a:r>
              <a:rPr lang="de-DE"/>
              <a:t>ergonomics</a:t>
            </a:r>
          </a:p>
          <a:p>
            <a:pPr marL="457200" indent="-457200">
              <a:buFont typeface="Arial"/>
              <a:buChar char="•"/>
            </a:pPr>
            <a:r>
              <a:rPr lang="de-DE"/>
              <a:t>context (social, environmental)</a:t>
            </a:r>
          </a:p>
          <a:p>
            <a:pPr marL="457200" indent="-457200">
              <a:buFont typeface="Arial"/>
              <a:buChar char="•"/>
            </a:pPr>
            <a:r>
              <a:rPr lang="de-DE"/>
              <a:t>discoverability</a:t>
            </a:r>
          </a:p>
          <a:p>
            <a:pPr marL="457200" indent="-457200">
              <a:buFont typeface="Arial"/>
              <a:buChar char="•"/>
            </a:pPr>
            <a:r>
              <a:rPr lang="de-DE"/>
              <a:t>learned interaction/conventions</a:t>
            </a:r>
          </a:p>
          <a:p>
            <a:pPr marL="457200" indent="-457200">
              <a:buFont typeface="Arial"/>
              <a:buChar char="•"/>
            </a:pPr>
            <a:r>
              <a:rPr lang="de-DE"/>
              <a:t>fun!</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63</a:t>
            </a:fld>
            <a:endParaRPr lang="en-US" dirty="0"/>
          </a:p>
        </p:txBody>
      </p:sp>
    </p:spTree>
    <p:extLst>
      <p:ext uri="{BB962C8B-B14F-4D97-AF65-F5344CB8AC3E}">
        <p14:creationId xmlns:p14="http://schemas.microsoft.com/office/powerpoint/2010/main" val="42410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64</a:t>
            </a:fld>
            <a:endParaRPr lang="en-US" dirty="0"/>
          </a:p>
        </p:txBody>
      </p:sp>
      <p:sp>
        <p:nvSpPr>
          <p:cNvPr id="6" name="Textfeld 5"/>
          <p:cNvSpPr txBox="1"/>
          <p:nvPr/>
        </p:nvSpPr>
        <p:spPr>
          <a:xfrm>
            <a:off x="0" y="-14400"/>
            <a:ext cx="9252520" cy="1938992"/>
          </a:xfrm>
          <a:custGeom>
            <a:avLst/>
            <a:gdLst>
              <a:gd name="connsiteX0" fmla="*/ 0 w 5544616"/>
              <a:gd name="connsiteY0" fmla="*/ 0 h 523220"/>
              <a:gd name="connsiteX1" fmla="*/ 5544616 w 5544616"/>
              <a:gd name="connsiteY1" fmla="*/ 0 h 523220"/>
              <a:gd name="connsiteX2" fmla="*/ 5544616 w 5544616"/>
              <a:gd name="connsiteY2" fmla="*/ 523220 h 523220"/>
              <a:gd name="connsiteX3" fmla="*/ 0 w 5544616"/>
              <a:gd name="connsiteY3" fmla="*/ 523220 h 523220"/>
              <a:gd name="connsiteX4" fmla="*/ 0 w 5544616"/>
              <a:gd name="connsiteY4" fmla="*/ 0 h 523220"/>
              <a:gd name="connsiteX0" fmla="*/ 0 w 5544616"/>
              <a:gd name="connsiteY0" fmla="*/ 0 h 524634"/>
              <a:gd name="connsiteX1" fmla="*/ 5544616 w 5544616"/>
              <a:gd name="connsiteY1" fmla="*/ 0 h 524634"/>
              <a:gd name="connsiteX2" fmla="*/ 5544616 w 5544616"/>
              <a:gd name="connsiteY2" fmla="*/ 523220 h 524634"/>
              <a:gd name="connsiteX3" fmla="*/ 2836851 w 5544616"/>
              <a:gd name="connsiteY3" fmla="*/ 524634 h 524634"/>
              <a:gd name="connsiteX4" fmla="*/ 0 w 5544616"/>
              <a:gd name="connsiteY4" fmla="*/ 523220 h 524634"/>
              <a:gd name="connsiteX5" fmla="*/ 0 w 5544616"/>
              <a:gd name="connsiteY5" fmla="*/ 0 h 524634"/>
              <a:gd name="connsiteX0" fmla="*/ 0 w 5544616"/>
              <a:gd name="connsiteY0" fmla="*/ 0 h 881839"/>
              <a:gd name="connsiteX1" fmla="*/ 5544616 w 5544616"/>
              <a:gd name="connsiteY1" fmla="*/ 0 h 881839"/>
              <a:gd name="connsiteX2" fmla="*/ 5544616 w 5544616"/>
              <a:gd name="connsiteY2" fmla="*/ 523220 h 881839"/>
              <a:gd name="connsiteX3" fmla="*/ 2797166 w 5544616"/>
              <a:gd name="connsiteY3" fmla="*/ 881839 h 881839"/>
              <a:gd name="connsiteX4" fmla="*/ 0 w 5544616"/>
              <a:gd name="connsiteY4" fmla="*/ 523220 h 881839"/>
              <a:gd name="connsiteX5" fmla="*/ 0 w 5544616"/>
              <a:gd name="connsiteY5" fmla="*/ 0 h 88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4616" h="881839">
                <a:moveTo>
                  <a:pt x="0" y="0"/>
                </a:moveTo>
                <a:lnTo>
                  <a:pt x="5544616" y="0"/>
                </a:lnTo>
                <a:lnTo>
                  <a:pt x="5544616" y="523220"/>
                </a:lnTo>
                <a:lnTo>
                  <a:pt x="2797166" y="881839"/>
                </a:lnTo>
                <a:lnTo>
                  <a:pt x="0" y="523220"/>
                </a:lnTo>
                <a:lnTo>
                  <a:pt x="0" y="0"/>
                </a:lnTo>
                <a:close/>
              </a:path>
            </a:pathLst>
          </a:custGeom>
          <a:solidFill>
            <a:schemeClr val="tx1"/>
          </a:solidFill>
          <a:ln>
            <a:solidFill>
              <a:schemeClr val="bg1"/>
            </a:solidFill>
          </a:ln>
        </p:spPr>
        <p:txBody>
          <a:bodyPr wrap="square" rtlCol="0">
            <a:spAutoFit/>
          </a:bodyPr>
          <a:lstStyle/>
          <a:p>
            <a:pPr algn="ctr"/>
            <a:endParaRPr lang="de-DE" sz="4000">
              <a:solidFill>
                <a:schemeClr val="bg1"/>
              </a:solidFill>
              <a:latin typeface="Nunito"/>
              <a:cs typeface="Nunito"/>
            </a:endParaRPr>
          </a:p>
          <a:p>
            <a:pPr algn="ctr"/>
            <a:r>
              <a:rPr lang="de-DE" sz="4000">
                <a:solidFill>
                  <a:schemeClr val="bg1"/>
                </a:solidFill>
                <a:latin typeface="Nunito"/>
                <a:cs typeface="Nunito"/>
              </a:rPr>
              <a:t>GOAL</a:t>
            </a:r>
          </a:p>
          <a:p>
            <a:pPr algn="ctr"/>
            <a:endParaRPr lang="de-DE" sz="4000">
              <a:solidFill>
                <a:schemeClr val="bg1"/>
              </a:solidFill>
              <a:latin typeface="Nunito"/>
              <a:cs typeface="Nunito"/>
            </a:endParaRPr>
          </a:p>
        </p:txBody>
      </p:sp>
      <p:sp>
        <p:nvSpPr>
          <p:cNvPr id="13" name="Textfeld 12"/>
          <p:cNvSpPr txBox="1"/>
          <p:nvPr/>
        </p:nvSpPr>
        <p:spPr>
          <a:xfrm>
            <a:off x="-36512" y="5805264"/>
            <a:ext cx="9289032" cy="1323439"/>
          </a:xfrm>
          <a:prstGeom prst="rect">
            <a:avLst/>
          </a:prstGeom>
          <a:solidFill>
            <a:schemeClr val="tx1"/>
          </a:solidFill>
          <a:ln>
            <a:solidFill>
              <a:schemeClr val="bg1"/>
            </a:solidFill>
          </a:ln>
        </p:spPr>
        <p:txBody>
          <a:bodyPr wrap="square" rtlCol="0">
            <a:spAutoFit/>
          </a:bodyPr>
          <a:lstStyle/>
          <a:p>
            <a:pPr algn="ctr"/>
            <a:r>
              <a:rPr lang="de-DE" sz="4000">
                <a:solidFill>
                  <a:schemeClr val="bg1"/>
                </a:solidFill>
                <a:latin typeface="Nunito"/>
                <a:cs typeface="Nunito"/>
              </a:rPr>
              <a:t>METAPHOR</a:t>
            </a:r>
          </a:p>
          <a:p>
            <a:pPr algn="ctr"/>
            <a:endParaRPr lang="de-DE" sz="4000">
              <a:solidFill>
                <a:schemeClr val="bg1"/>
              </a:solidFill>
              <a:latin typeface="Nunito"/>
              <a:cs typeface="Nunito"/>
            </a:endParaRPr>
          </a:p>
        </p:txBody>
      </p:sp>
      <p:grpSp>
        <p:nvGrpSpPr>
          <p:cNvPr id="12" name="Gruppierung 11"/>
          <p:cNvGrpSpPr/>
          <p:nvPr/>
        </p:nvGrpSpPr>
        <p:grpSpPr>
          <a:xfrm>
            <a:off x="1979712" y="1240909"/>
            <a:ext cx="4896544" cy="4708371"/>
            <a:chOff x="2266247" y="1412776"/>
            <a:chExt cx="3698494" cy="3528392"/>
          </a:xfrm>
        </p:grpSpPr>
        <p:sp>
          <p:nvSpPr>
            <p:cNvPr id="11" name="Oval 10"/>
            <p:cNvSpPr/>
            <p:nvPr/>
          </p:nvSpPr>
          <p:spPr>
            <a:xfrm>
              <a:off x="2411760" y="1412776"/>
              <a:ext cx="3528392" cy="3528392"/>
            </a:xfrm>
            <a:prstGeom prst="ellipse">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Textfeld 7"/>
            <p:cNvSpPr txBox="1"/>
            <p:nvPr/>
          </p:nvSpPr>
          <p:spPr>
            <a:xfrm>
              <a:off x="2266247" y="2708920"/>
              <a:ext cx="1820194" cy="1089187"/>
            </a:xfrm>
            <a:prstGeom prst="rect">
              <a:avLst/>
            </a:prstGeom>
            <a:noFill/>
          </p:spPr>
          <p:txBody>
            <a:bodyPr wrap="none" rtlCol="0">
              <a:spAutoFit/>
            </a:bodyPr>
            <a:lstStyle/>
            <a:p>
              <a:pPr algn="ctr"/>
              <a:r>
                <a:rPr lang="de-DE" sz="2400">
                  <a:latin typeface="Nunito"/>
                  <a:cs typeface="Nunito"/>
                </a:rPr>
                <a:t>Data</a:t>
              </a:r>
            </a:p>
            <a:p>
              <a:pPr algn="ctr"/>
              <a:r>
                <a:rPr lang="de-DE" sz="2400">
                  <a:latin typeface="Nunito"/>
                  <a:cs typeface="Nunito"/>
                </a:rPr>
                <a:t>Presentation</a:t>
              </a:r>
            </a:p>
            <a:p>
              <a:pPr algn="ctr"/>
              <a:r>
                <a:rPr lang="de-DE" sz="2400">
                  <a:latin typeface="Nunito"/>
                  <a:cs typeface="Nunito"/>
                </a:rPr>
                <a:t>Architecture</a:t>
              </a:r>
            </a:p>
          </p:txBody>
        </p:sp>
        <p:sp>
          <p:nvSpPr>
            <p:cNvPr id="9" name="Textfeld 8"/>
            <p:cNvSpPr txBox="1"/>
            <p:nvPr/>
          </p:nvSpPr>
          <p:spPr>
            <a:xfrm>
              <a:off x="3632764" y="1851652"/>
              <a:ext cx="2331977" cy="1089187"/>
            </a:xfrm>
            <a:prstGeom prst="rect">
              <a:avLst/>
            </a:prstGeom>
            <a:noFill/>
          </p:spPr>
          <p:txBody>
            <a:bodyPr wrap="none" rtlCol="0">
              <a:spAutoFit/>
            </a:bodyPr>
            <a:lstStyle/>
            <a:p>
              <a:pPr algn="ctr"/>
              <a:r>
                <a:rPr lang="de-DE" sz="2400">
                  <a:latin typeface="Nunito"/>
                  <a:cs typeface="Nunito"/>
                </a:rPr>
                <a:t>Visual</a:t>
              </a:r>
            </a:p>
            <a:p>
              <a:pPr algn="ctr"/>
              <a:r>
                <a:rPr lang="de-DE" sz="2400">
                  <a:latin typeface="Nunito"/>
                  <a:cs typeface="Nunito"/>
                </a:rPr>
                <a:t>Representation / </a:t>
              </a:r>
            </a:p>
            <a:p>
              <a:pPr algn="ctr"/>
              <a:r>
                <a:rPr lang="de-DE" sz="2400">
                  <a:latin typeface="Nunito"/>
                  <a:cs typeface="Nunito"/>
                </a:rPr>
                <a:t>Encoding</a:t>
              </a:r>
            </a:p>
          </p:txBody>
        </p:sp>
        <p:sp>
          <p:nvSpPr>
            <p:cNvPr id="10" name="Textfeld 9"/>
            <p:cNvSpPr txBox="1"/>
            <p:nvPr/>
          </p:nvSpPr>
          <p:spPr>
            <a:xfrm>
              <a:off x="4110870" y="3789040"/>
              <a:ext cx="1562733" cy="418918"/>
            </a:xfrm>
            <a:prstGeom prst="rect">
              <a:avLst/>
            </a:prstGeom>
            <a:noFill/>
          </p:spPr>
          <p:txBody>
            <a:bodyPr wrap="none" rtlCol="0">
              <a:spAutoFit/>
            </a:bodyPr>
            <a:lstStyle/>
            <a:p>
              <a:pPr algn="ctr"/>
              <a:r>
                <a:rPr lang="de-DE" sz="2400">
                  <a:latin typeface="Nunito"/>
                  <a:cs typeface="Nunito"/>
                </a:rPr>
                <a:t>Interaction</a:t>
              </a:r>
            </a:p>
          </p:txBody>
        </p:sp>
      </p:grpSp>
    </p:spTree>
    <p:extLst>
      <p:ext uri="{BB962C8B-B14F-4D97-AF65-F5344CB8AC3E}">
        <p14:creationId xmlns:p14="http://schemas.microsoft.com/office/powerpoint/2010/main" val="3273276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7"/>
          <p:cNvPicPr>
            <a:picLocks noChangeAspect="1"/>
          </p:cNvPicPr>
          <p:nvPr/>
        </p:nvPicPr>
        <p:blipFill>
          <a:blip r:embed="rId3"/>
          <a:stretch>
            <a:fillRect/>
          </a:stretch>
        </p:blipFill>
        <p:spPr>
          <a:xfrm>
            <a:off x="539552" y="-1"/>
            <a:ext cx="7992888" cy="6793955"/>
          </a:xfrm>
          <a:prstGeom prst="rect">
            <a:avLst/>
          </a:prstGeom>
        </p:spPr>
      </p:pic>
      <p:sp>
        <p:nvSpPr>
          <p:cNvPr id="4" name="Fußzeilenplatzhalter 3"/>
          <p:cNvSpPr>
            <a:spLocks noGrp="1"/>
          </p:cNvSpPr>
          <p:nvPr>
            <p:ph type="ftr" sz="quarter" idx="11"/>
          </p:nvPr>
        </p:nvSpPr>
        <p:spPr/>
        <p:txBody>
          <a:bodyPr/>
          <a:lstStyle/>
          <a:p>
            <a:pPr algn="l"/>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7</a:t>
            </a:fld>
            <a:endParaRPr lang="en-US" dirty="0"/>
          </a:p>
        </p:txBody>
      </p:sp>
    </p:spTree>
    <p:extLst>
      <p:ext uri="{BB962C8B-B14F-4D97-AF65-F5344CB8AC3E}">
        <p14:creationId xmlns:p14="http://schemas.microsoft.com/office/powerpoint/2010/main" val="4089178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8</a:t>
            </a:fld>
            <a:endParaRPr lang="en-US" dirty="0"/>
          </a:p>
        </p:txBody>
      </p:sp>
      <p:sp>
        <p:nvSpPr>
          <p:cNvPr id="9" name="Textfeld 8"/>
          <p:cNvSpPr txBox="1"/>
          <p:nvPr/>
        </p:nvSpPr>
        <p:spPr>
          <a:xfrm>
            <a:off x="4710800" y="6396335"/>
            <a:ext cx="4433200" cy="461665"/>
          </a:xfrm>
          <a:prstGeom prst="rect">
            <a:avLst/>
          </a:prstGeom>
          <a:noFill/>
        </p:spPr>
        <p:txBody>
          <a:bodyPr wrap="none" rtlCol="0">
            <a:spAutoFit/>
          </a:bodyPr>
          <a:lstStyle/>
          <a:p>
            <a:r>
              <a:rPr lang="de-DE" sz="1200">
                <a:solidFill>
                  <a:schemeClr val="bg1"/>
                </a:solidFill>
                <a:latin typeface="Nunito Light"/>
                <a:cs typeface="Nunito Light"/>
              </a:rPr>
              <a:t>Bill Verplank on Designinginteractions.com</a:t>
            </a:r>
            <a:br>
              <a:rPr lang="de-DE" sz="1200">
                <a:solidFill>
                  <a:schemeClr val="bg1"/>
                </a:solidFill>
                <a:latin typeface="Nunito Light"/>
                <a:cs typeface="Nunito Light"/>
              </a:rPr>
            </a:br>
            <a:r>
              <a:rPr lang="de-DE" sz="1200">
                <a:solidFill>
                  <a:schemeClr val="bg1"/>
                </a:solidFill>
                <a:latin typeface="Nunito Light"/>
                <a:cs typeface="Nunito Light"/>
              </a:rPr>
              <a:t>http://www.designinginteractions.com/interviews/BillVerplank</a:t>
            </a:r>
          </a:p>
        </p:txBody>
      </p:sp>
      <p:sp>
        <p:nvSpPr>
          <p:cNvPr id="6" name="Flowchart: Process 2"/>
          <p:cNvSpPr/>
          <p:nvPr/>
        </p:nvSpPr>
        <p:spPr>
          <a:xfrm>
            <a:off x="-108520" y="-99392"/>
            <a:ext cx="7704856" cy="864096"/>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DOCUME~1\hs162\LOCALS~1\Temp\Rar$DR01.934\Flat for Linux\Movies\42-Movies_256x256.png">
            <a:hlinkClick r:id="rId2" action="ppaction://program"/>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496" y="8620"/>
            <a:ext cx="648072" cy="648072"/>
          </a:xfrm>
          <a:prstGeom prst="rect">
            <a:avLst/>
          </a:prstGeom>
          <a:noFill/>
        </p:spPr>
      </p:pic>
      <p:sp>
        <p:nvSpPr>
          <p:cNvPr id="10" name="TextBox 10"/>
          <p:cNvSpPr txBox="1"/>
          <p:nvPr/>
        </p:nvSpPr>
        <p:spPr>
          <a:xfrm>
            <a:off x="827584" y="83176"/>
            <a:ext cx="6696744" cy="523220"/>
          </a:xfrm>
          <a:prstGeom prst="rect">
            <a:avLst/>
          </a:prstGeom>
          <a:noFill/>
        </p:spPr>
        <p:txBody>
          <a:bodyPr wrap="square" rtlCol="0">
            <a:spAutoFit/>
          </a:bodyPr>
          <a:lstStyle/>
          <a:p>
            <a:r>
              <a:rPr lang="de-DE" sz="2800" dirty="0" smtClean="0">
                <a:solidFill>
                  <a:schemeClr val="tx1">
                    <a:lumMod val="50000"/>
                    <a:lumOff val="50000"/>
                  </a:schemeClr>
                </a:solidFill>
              </a:rPr>
              <a:t>1_verplank-interaction-design.avi</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2313575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Interaction-Design-Disciplin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8525" y="0"/>
            <a:ext cx="4855475" cy="6858000"/>
          </a:xfrm>
          <a:prstGeom prst="rect">
            <a:avLst/>
          </a:prstGeom>
        </p:spPr>
      </p:pic>
      <p:sp>
        <p:nvSpPr>
          <p:cNvPr id="2" name="Titel 1"/>
          <p:cNvSpPr>
            <a:spLocks noGrp="1"/>
          </p:cNvSpPr>
          <p:nvPr>
            <p:ph type="title"/>
          </p:nvPr>
        </p:nvSpPr>
        <p:spPr/>
        <p:txBody>
          <a:bodyPr>
            <a:normAutofit/>
          </a:bodyPr>
          <a:lstStyle/>
          <a:p>
            <a:pPr algn="l"/>
            <a:r>
              <a:rPr lang="de-DE" sz="3600"/>
              <a:t>Interaction design</a:t>
            </a:r>
          </a:p>
        </p:txBody>
      </p:sp>
      <p:sp>
        <p:nvSpPr>
          <p:cNvPr id="3" name="Inhaltsplatzhalter 2"/>
          <p:cNvSpPr>
            <a:spLocks noGrp="1"/>
          </p:cNvSpPr>
          <p:nvPr>
            <p:ph idx="1"/>
          </p:nvPr>
        </p:nvSpPr>
        <p:spPr>
          <a:xfrm>
            <a:off x="457200" y="1600201"/>
            <a:ext cx="3826768" cy="4525963"/>
          </a:xfrm>
        </p:spPr>
        <p:txBody>
          <a:bodyPr>
            <a:normAutofit fontScale="85000" lnSpcReduction="20000"/>
          </a:bodyPr>
          <a:lstStyle/>
          <a:p>
            <a:pPr marL="457200" indent="-457200">
              <a:buFont typeface="Arial"/>
              <a:buChar char="•"/>
            </a:pPr>
            <a:r>
              <a:rPr lang="de-DE"/>
              <a:t>more of a craft than an (exact) science</a:t>
            </a:r>
          </a:p>
          <a:p>
            <a:pPr marL="457200" indent="-457200">
              <a:buFont typeface="Arial"/>
              <a:buChar char="•"/>
            </a:pPr>
            <a:r>
              <a:rPr lang="de-DE"/>
              <a:t>heuristics-based</a:t>
            </a:r>
          </a:p>
          <a:p>
            <a:pPr marL="457200" indent="-457200">
              <a:buFont typeface="Arial"/>
              <a:buChar char="•"/>
            </a:pPr>
            <a:r>
              <a:rPr lang="de-DE"/>
              <a:t>related/overlapping fields:</a:t>
            </a:r>
          </a:p>
          <a:p>
            <a:pPr marL="639763" lvl="1" indent="-457200">
              <a:buFont typeface="Arial"/>
              <a:buChar char="•"/>
            </a:pPr>
            <a:r>
              <a:rPr lang="de-DE"/>
              <a:t>UXD (User Experience Design)</a:t>
            </a:r>
          </a:p>
          <a:p>
            <a:pPr marL="639763" lvl="1" indent="-457200">
              <a:buFont typeface="Arial"/>
              <a:buChar char="•"/>
            </a:pPr>
            <a:r>
              <a:rPr lang="de-DE"/>
              <a:t>UID (User Interface Design)</a:t>
            </a:r>
          </a:p>
          <a:p>
            <a:pPr marL="639763" lvl="1" indent="-457200">
              <a:buFont typeface="Arial"/>
              <a:buChar char="•"/>
            </a:pPr>
            <a:r>
              <a:rPr lang="de-DE"/>
              <a:t>Usability Engineering</a:t>
            </a:r>
          </a:p>
          <a:p>
            <a:pPr marL="639763" lvl="1" indent="-457200">
              <a:buFont typeface="Arial"/>
              <a:buChar char="•"/>
            </a:pPr>
            <a:r>
              <a:rPr lang="de-DE"/>
              <a:t>...</a:t>
            </a:r>
          </a:p>
        </p:txBody>
      </p:sp>
      <p:sp>
        <p:nvSpPr>
          <p:cNvPr id="4" name="Fußzeilenplatzhalter 3"/>
          <p:cNvSpPr>
            <a:spLocks noGrp="1"/>
          </p:cNvSpPr>
          <p:nvPr>
            <p:ph type="ftr" sz="quarter" idx="11"/>
          </p:nvPr>
        </p:nvSpPr>
        <p:spPr/>
        <p:txBody>
          <a:bodyPr/>
          <a:lstStyle/>
          <a:p>
            <a:r>
              <a:rPr lang="en-US" dirty="0" smtClean="0"/>
              <a:t>Vis Tutorial: Opening the Black Box of Interaction in Visualization – H.-J. Schulz, T. v. </a:t>
            </a:r>
            <a:r>
              <a:rPr lang="en-US" dirty="0" err="1" smtClean="0"/>
              <a:t>Landesberger</a:t>
            </a:r>
            <a:r>
              <a:rPr lang="en-US" dirty="0" smtClean="0"/>
              <a:t>, D. </a:t>
            </a:r>
            <a:r>
              <a:rPr lang="en-US" dirty="0" err="1" smtClean="0"/>
              <a:t>Baur</a:t>
            </a:r>
            <a:endParaRPr lang="en-US" dirty="0" smtClean="0"/>
          </a:p>
        </p:txBody>
      </p:sp>
      <p:sp>
        <p:nvSpPr>
          <p:cNvPr id="5" name="Foliennummernplatzhalter 4"/>
          <p:cNvSpPr>
            <a:spLocks noGrp="1"/>
          </p:cNvSpPr>
          <p:nvPr>
            <p:ph type="sldNum" sz="quarter" idx="12"/>
          </p:nvPr>
        </p:nvSpPr>
        <p:spPr/>
        <p:txBody>
          <a:bodyPr/>
          <a:lstStyle/>
          <a:p>
            <a:fld id="{30742C3F-4840-460C-ADF2-7005A7FA8881}" type="slidenum">
              <a:rPr lang="en-US" smtClean="0"/>
              <a:t>9</a:t>
            </a:fld>
            <a:endParaRPr lang="en-US" dirty="0"/>
          </a:p>
        </p:txBody>
      </p:sp>
      <p:sp>
        <p:nvSpPr>
          <p:cNvPr id="7" name="Textfeld 6"/>
          <p:cNvSpPr txBox="1"/>
          <p:nvPr/>
        </p:nvSpPr>
        <p:spPr>
          <a:xfrm>
            <a:off x="5613391" y="6165304"/>
            <a:ext cx="3530609" cy="276999"/>
          </a:xfrm>
          <a:prstGeom prst="rect">
            <a:avLst/>
          </a:prstGeom>
          <a:noFill/>
        </p:spPr>
        <p:txBody>
          <a:bodyPr wrap="none" rtlCol="0">
            <a:spAutoFit/>
          </a:bodyPr>
          <a:lstStyle/>
          <a:p>
            <a:r>
              <a:rPr lang="de-DE" sz="1200">
                <a:latin typeface="Nunito Light"/>
                <a:cs typeface="Nunito Light"/>
              </a:rPr>
              <a:t>http://visual.ly/disciplines-user-experience-design</a:t>
            </a:r>
          </a:p>
        </p:txBody>
      </p:sp>
    </p:spTree>
    <p:extLst>
      <p:ext uri="{BB962C8B-B14F-4D97-AF65-F5344CB8AC3E}">
        <p14:creationId xmlns:p14="http://schemas.microsoft.com/office/powerpoint/2010/main" val="379220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aleydo_slide_template_4-3">
  <a:themeElements>
    <a:clrScheme name="Caleydo Colors">
      <a:dk1>
        <a:sysClr val="windowText" lastClr="000000"/>
      </a:dk1>
      <a:lt1>
        <a:sysClr val="window" lastClr="FFFFFF"/>
      </a:lt1>
      <a:dk2>
        <a:srgbClr val="1F497D"/>
      </a:dk2>
      <a:lt2>
        <a:srgbClr val="EEECE1"/>
      </a:lt2>
      <a:accent1>
        <a:srgbClr val="00A950"/>
      </a:accent1>
      <a:accent2>
        <a:srgbClr val="00B0F0"/>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5548</Words>
  <Application>Microsoft Office PowerPoint</Application>
  <PresentationFormat>On-screen Show (4:3)</PresentationFormat>
  <Paragraphs>505</Paragraphs>
  <Slides>64</Slides>
  <Notes>49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Dosis Medium</vt:lpstr>
      <vt:lpstr>Nunito</vt:lpstr>
      <vt:lpstr>Nunito Bold</vt:lpstr>
      <vt:lpstr>Nunito Light</vt:lpstr>
      <vt:lpstr>Webdings</vt:lpstr>
      <vt:lpstr>Wingdings</vt:lpstr>
      <vt:lpstr>caleydo_slide_template_4-3</vt:lpstr>
      <vt:lpstr>Opening the Black Box of Interaction in Visualization</vt:lpstr>
      <vt:lpstr>Part III: Interaction Metaphors and Guidelines</vt:lpstr>
      <vt:lpstr>Part 3: Interaction metaphors</vt:lpstr>
      <vt:lpstr>6Ws of Interaction</vt:lpstr>
      <vt:lpstr>PowerPoint Presentation</vt:lpstr>
      <vt:lpstr>PowerPoint Presentation</vt:lpstr>
      <vt:lpstr>PowerPoint Presentation</vt:lpstr>
      <vt:lpstr>PowerPoint Presentation</vt:lpstr>
      <vt:lpstr>Interaction design</vt:lpstr>
      <vt:lpstr>PowerPoint Presentation</vt:lpstr>
      <vt:lpstr>process</vt:lpstr>
      <vt:lpstr>What are you designing?</vt:lpstr>
      <vt:lpstr>Context</vt:lpstr>
      <vt:lpstr>Goals</vt:lpstr>
      <vt:lpstr>Data presentation architecture</vt:lpstr>
      <vt:lpstr>Visual variables</vt:lpstr>
      <vt:lpstr>Visual encoding</vt:lpstr>
      <vt:lpstr>Interaction</vt:lpstr>
      <vt:lpstr>PowerPoint Presentation</vt:lpstr>
      <vt:lpstr>Interaction scale</vt:lpstr>
      <vt:lpstr>PowerPoint Presentation</vt:lpstr>
      <vt:lpstr>HEURISTICS</vt:lpstr>
      <vt:lpstr>HCI “Laws”</vt:lpstr>
      <vt:lpstr>Heuristics examples:</vt:lpstr>
      <vt:lpstr>8 golden rules</vt:lpstr>
      <vt:lpstr>Elmqvist et al.: Fluid Interaction</vt:lpstr>
      <vt:lpstr>PowerPoint Presentation</vt:lpstr>
      <vt:lpstr>Heuristics</vt:lpstr>
      <vt:lpstr>Metaphors</vt:lpstr>
      <vt:lpstr>PowerPoint Presentation</vt:lpstr>
      <vt:lpstr>Metaphors</vt:lpstr>
      <vt:lpstr>Metaphor example: desktop</vt:lpstr>
      <vt:lpstr>Metaphor example: desktop</vt:lpstr>
      <vt:lpstr>PowerPoint Presentation</vt:lpstr>
      <vt:lpstr>Metaphors in visualization?</vt:lpstr>
      <vt:lpstr>PowerPoint Presentation</vt:lpstr>
      <vt:lpstr>Visualizations as physical objects</vt:lpstr>
      <vt:lpstr>Visualizations as physical objects:</vt:lpstr>
      <vt:lpstr>Heider-Simmel Illusion</vt:lpstr>
      <vt:lpstr>PowerPoint Presentation</vt:lpstr>
      <vt:lpstr>PowerPoint Presentation</vt:lpstr>
      <vt:lpstr>PowerPoint Presentation</vt:lpstr>
      <vt:lpstr>PowerPoint Presentation</vt:lpstr>
      <vt:lpstr>Metaphors: Benefits &amp; caveats</vt:lpstr>
      <vt:lpstr>PowerPoint Presentation</vt:lpstr>
      <vt:lpstr>CONTEXT</vt:lpstr>
      <vt:lpstr>PowerPoint Presentation</vt:lpstr>
      <vt:lpstr>Context</vt:lpstr>
      <vt:lpstr>Dynamic context: sensors</vt:lpstr>
      <vt:lpstr>Trivial dynamic context</vt:lpstr>
      <vt:lpstr>Dynamic context: geolocation</vt:lpstr>
      <vt:lpstr>Dynamic context: Others</vt:lpstr>
      <vt:lpstr>Example for one specific device context: Mobile/touch interaction</vt:lpstr>
      <vt:lpstr>Mobile interaction in a nutshell:</vt:lpstr>
      <vt:lpstr>PowerPoint Presentation</vt:lpstr>
      <vt:lpstr>PowerPoint Presentation</vt:lpstr>
      <vt:lpstr>PowerPoint Presentation</vt:lpstr>
      <vt:lpstr>Ergonomics</vt:lpstr>
      <vt:lpstr>Ergonomics II</vt:lpstr>
      <vt:lpstr>Discoverability</vt:lpstr>
      <vt:lpstr>Learned interactions/conventions</vt:lpstr>
      <vt:lpstr>PowerPoint Presentation</vt:lpstr>
      <vt:lpstr>Touch/mobile devices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alexsb</dc:creator>
  <cp:lastModifiedBy>Hans-Jörg Schulz</cp:lastModifiedBy>
  <cp:revision>289</cp:revision>
  <dcterms:created xsi:type="dcterms:W3CDTF">2012-10-02T14:42:17Z</dcterms:created>
  <dcterms:modified xsi:type="dcterms:W3CDTF">2014-11-09T12:18:32Z</dcterms:modified>
</cp:coreProperties>
</file>